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95" r:id="rId5"/>
    <p:sldId id="296" r:id="rId6"/>
    <p:sldId id="297" r:id="rId7"/>
    <p:sldId id="298" r:id="rId8"/>
    <p:sldId id="299" r:id="rId9"/>
    <p:sldId id="300" r:id="rId10"/>
    <p:sldId id="301" r:id="rId11"/>
    <p:sldId id="302" r:id="rId12"/>
    <p:sldId id="303" r:id="rId13"/>
    <p:sldId id="308" r:id="rId14"/>
    <p:sldId id="260" r:id="rId15"/>
    <p:sldId id="261" r:id="rId16"/>
    <p:sldId id="262" r:id="rId17"/>
    <p:sldId id="263" r:id="rId18"/>
    <p:sldId id="264" r:id="rId19"/>
    <p:sldId id="259" r:id="rId20"/>
    <p:sldId id="310" r:id="rId21"/>
    <p:sldId id="312" r:id="rId22"/>
    <p:sldId id="313" r:id="rId23"/>
    <p:sldId id="314" r:id="rId24"/>
    <p:sldId id="265" r:id="rId25"/>
    <p:sldId id="266" r:id="rId26"/>
    <p:sldId id="267" r:id="rId27"/>
    <p:sldId id="268" r:id="rId28"/>
    <p:sldId id="315" r:id="rId29"/>
    <p:sldId id="26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294" autoAdjust="0"/>
    <p:restoredTop sz="94660"/>
  </p:normalViewPr>
  <p:slideViewPr>
    <p:cSldViewPr snapToGrid="0">
      <p:cViewPr varScale="1">
        <p:scale>
          <a:sx n="67" d="100"/>
          <a:sy n="67" d="100"/>
        </p:scale>
        <p:origin x="105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E303-E96E-4DA0-B6D2-D0640E4F34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1FB39E74-EAE1-46BE-A73E-40A953E3D6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3A1E285D-EAC6-4BBE-B7D7-2248886C7C24}"/>
              </a:ext>
            </a:extLst>
          </p:cNvPr>
          <p:cNvSpPr>
            <a:spLocks noGrp="1"/>
          </p:cNvSpPr>
          <p:nvPr>
            <p:ph type="dt" sz="half" idx="10"/>
          </p:nvPr>
        </p:nvSpPr>
        <p:spPr/>
        <p:txBody>
          <a:bodyPr/>
          <a:lstStyle/>
          <a:p>
            <a:fld id="{4530A48E-6B85-4B25-8F02-91565170F56F}" type="datetimeFigureOut">
              <a:rPr lang="en-PH" smtClean="0"/>
              <a:t>08/03/2024</a:t>
            </a:fld>
            <a:endParaRPr lang="en-PH"/>
          </a:p>
        </p:txBody>
      </p:sp>
      <p:sp>
        <p:nvSpPr>
          <p:cNvPr id="5" name="Footer Placeholder 4">
            <a:extLst>
              <a:ext uri="{FF2B5EF4-FFF2-40B4-BE49-F238E27FC236}">
                <a16:creationId xmlns:a16="http://schemas.microsoft.com/office/drawing/2014/main" id="{4D5CABD0-0ABF-4A88-8AAC-BB235F6549B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28E3888-74B8-4AB0-B962-44D4930EED19}"/>
              </a:ext>
            </a:extLst>
          </p:cNvPr>
          <p:cNvSpPr>
            <a:spLocks noGrp="1"/>
          </p:cNvSpPr>
          <p:nvPr>
            <p:ph type="sldNum" sz="quarter" idx="12"/>
          </p:nvPr>
        </p:nvSpPr>
        <p:spPr/>
        <p:txBody>
          <a:bodyPr/>
          <a:lstStyle/>
          <a:p>
            <a:fld id="{8706428D-06EB-486E-8C6A-CA2EDF76E564}" type="slidenum">
              <a:rPr lang="en-PH" smtClean="0"/>
              <a:t>‹#›</a:t>
            </a:fld>
            <a:endParaRPr lang="en-PH"/>
          </a:p>
        </p:txBody>
      </p:sp>
    </p:spTree>
    <p:extLst>
      <p:ext uri="{BB962C8B-B14F-4D97-AF65-F5344CB8AC3E}">
        <p14:creationId xmlns:p14="http://schemas.microsoft.com/office/powerpoint/2010/main" val="2562587734"/>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2275D-9834-4F2F-9E52-779EE78F9739}"/>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A3FE5E93-8343-43FE-A538-5175677EBD3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0667CA9B-194E-4224-90FE-CD27E1EFEC89}"/>
              </a:ext>
            </a:extLst>
          </p:cNvPr>
          <p:cNvSpPr>
            <a:spLocks noGrp="1"/>
          </p:cNvSpPr>
          <p:nvPr>
            <p:ph type="dt" sz="half" idx="10"/>
          </p:nvPr>
        </p:nvSpPr>
        <p:spPr/>
        <p:txBody>
          <a:bodyPr/>
          <a:lstStyle/>
          <a:p>
            <a:fld id="{4530A48E-6B85-4B25-8F02-91565170F56F}" type="datetimeFigureOut">
              <a:rPr lang="en-PH" smtClean="0"/>
              <a:t>08/03/2024</a:t>
            </a:fld>
            <a:endParaRPr lang="en-PH"/>
          </a:p>
        </p:txBody>
      </p:sp>
      <p:sp>
        <p:nvSpPr>
          <p:cNvPr id="5" name="Footer Placeholder 4">
            <a:extLst>
              <a:ext uri="{FF2B5EF4-FFF2-40B4-BE49-F238E27FC236}">
                <a16:creationId xmlns:a16="http://schemas.microsoft.com/office/drawing/2014/main" id="{F41BA1F4-08B3-4C38-9A87-460D7A170BA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09A41E1-0725-4329-9500-BF05E85AF684}"/>
              </a:ext>
            </a:extLst>
          </p:cNvPr>
          <p:cNvSpPr>
            <a:spLocks noGrp="1"/>
          </p:cNvSpPr>
          <p:nvPr>
            <p:ph type="sldNum" sz="quarter" idx="12"/>
          </p:nvPr>
        </p:nvSpPr>
        <p:spPr/>
        <p:txBody>
          <a:bodyPr/>
          <a:lstStyle/>
          <a:p>
            <a:fld id="{8706428D-06EB-486E-8C6A-CA2EDF76E564}" type="slidenum">
              <a:rPr lang="en-PH" smtClean="0"/>
              <a:t>‹#›</a:t>
            </a:fld>
            <a:endParaRPr lang="en-PH"/>
          </a:p>
        </p:txBody>
      </p:sp>
    </p:spTree>
    <p:extLst>
      <p:ext uri="{BB962C8B-B14F-4D97-AF65-F5344CB8AC3E}">
        <p14:creationId xmlns:p14="http://schemas.microsoft.com/office/powerpoint/2010/main" val="49821159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4D6DE3-2627-485A-885C-DFF875004C5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0D8CC4DE-621F-4EBF-894D-4469AD110A3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539352FF-1511-4FCE-B3FE-5945EFF7D45A}"/>
              </a:ext>
            </a:extLst>
          </p:cNvPr>
          <p:cNvSpPr>
            <a:spLocks noGrp="1"/>
          </p:cNvSpPr>
          <p:nvPr>
            <p:ph type="dt" sz="half" idx="10"/>
          </p:nvPr>
        </p:nvSpPr>
        <p:spPr/>
        <p:txBody>
          <a:bodyPr/>
          <a:lstStyle/>
          <a:p>
            <a:fld id="{4530A48E-6B85-4B25-8F02-91565170F56F}" type="datetimeFigureOut">
              <a:rPr lang="en-PH" smtClean="0"/>
              <a:t>08/03/2024</a:t>
            </a:fld>
            <a:endParaRPr lang="en-PH"/>
          </a:p>
        </p:txBody>
      </p:sp>
      <p:sp>
        <p:nvSpPr>
          <p:cNvPr id="5" name="Footer Placeholder 4">
            <a:extLst>
              <a:ext uri="{FF2B5EF4-FFF2-40B4-BE49-F238E27FC236}">
                <a16:creationId xmlns:a16="http://schemas.microsoft.com/office/drawing/2014/main" id="{790499D5-CB39-4559-9587-FBC2564FFFD5}"/>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2A82616-73B5-470C-A6C8-0EAEB19035C9}"/>
              </a:ext>
            </a:extLst>
          </p:cNvPr>
          <p:cNvSpPr>
            <a:spLocks noGrp="1"/>
          </p:cNvSpPr>
          <p:nvPr>
            <p:ph type="sldNum" sz="quarter" idx="12"/>
          </p:nvPr>
        </p:nvSpPr>
        <p:spPr/>
        <p:txBody>
          <a:bodyPr/>
          <a:lstStyle/>
          <a:p>
            <a:fld id="{8706428D-06EB-486E-8C6A-CA2EDF76E564}" type="slidenum">
              <a:rPr lang="en-PH" smtClean="0"/>
              <a:t>‹#›</a:t>
            </a:fld>
            <a:endParaRPr lang="en-PH"/>
          </a:p>
        </p:txBody>
      </p:sp>
    </p:spTree>
    <p:extLst>
      <p:ext uri="{BB962C8B-B14F-4D97-AF65-F5344CB8AC3E}">
        <p14:creationId xmlns:p14="http://schemas.microsoft.com/office/powerpoint/2010/main" val="3484347883"/>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0CB8-E013-4420-AB91-C1A70EF45322}"/>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A5A1100-3A7E-47D7-BBC6-FE7CF1D2183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2BE37C1-BF25-4DC2-AA11-DD5CB9B0B9B3}"/>
              </a:ext>
            </a:extLst>
          </p:cNvPr>
          <p:cNvSpPr>
            <a:spLocks noGrp="1"/>
          </p:cNvSpPr>
          <p:nvPr>
            <p:ph type="dt" sz="half" idx="10"/>
          </p:nvPr>
        </p:nvSpPr>
        <p:spPr/>
        <p:txBody>
          <a:bodyPr/>
          <a:lstStyle/>
          <a:p>
            <a:fld id="{4530A48E-6B85-4B25-8F02-91565170F56F}" type="datetimeFigureOut">
              <a:rPr lang="en-PH" smtClean="0"/>
              <a:t>08/03/2024</a:t>
            </a:fld>
            <a:endParaRPr lang="en-PH"/>
          </a:p>
        </p:txBody>
      </p:sp>
      <p:sp>
        <p:nvSpPr>
          <p:cNvPr id="5" name="Footer Placeholder 4">
            <a:extLst>
              <a:ext uri="{FF2B5EF4-FFF2-40B4-BE49-F238E27FC236}">
                <a16:creationId xmlns:a16="http://schemas.microsoft.com/office/drawing/2014/main" id="{E71F7A79-0C6F-4975-B8BD-472D42C80E2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A963C8A-F6D9-4A02-92E6-2DABFC246B92}"/>
              </a:ext>
            </a:extLst>
          </p:cNvPr>
          <p:cNvSpPr>
            <a:spLocks noGrp="1"/>
          </p:cNvSpPr>
          <p:nvPr>
            <p:ph type="sldNum" sz="quarter" idx="12"/>
          </p:nvPr>
        </p:nvSpPr>
        <p:spPr/>
        <p:txBody>
          <a:bodyPr/>
          <a:lstStyle/>
          <a:p>
            <a:fld id="{8706428D-06EB-486E-8C6A-CA2EDF76E564}" type="slidenum">
              <a:rPr lang="en-PH" smtClean="0"/>
              <a:t>‹#›</a:t>
            </a:fld>
            <a:endParaRPr lang="en-PH"/>
          </a:p>
        </p:txBody>
      </p:sp>
    </p:spTree>
    <p:extLst>
      <p:ext uri="{BB962C8B-B14F-4D97-AF65-F5344CB8AC3E}">
        <p14:creationId xmlns:p14="http://schemas.microsoft.com/office/powerpoint/2010/main" val="49440983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EF4BF-881B-4800-8368-E20EC3FD90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AFDEEF93-1A99-48F8-9903-14034F76C6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041D59A-BF62-44CA-8B0E-5F093760BD62}"/>
              </a:ext>
            </a:extLst>
          </p:cNvPr>
          <p:cNvSpPr>
            <a:spLocks noGrp="1"/>
          </p:cNvSpPr>
          <p:nvPr>
            <p:ph type="dt" sz="half" idx="10"/>
          </p:nvPr>
        </p:nvSpPr>
        <p:spPr/>
        <p:txBody>
          <a:bodyPr/>
          <a:lstStyle/>
          <a:p>
            <a:fld id="{4530A48E-6B85-4B25-8F02-91565170F56F}" type="datetimeFigureOut">
              <a:rPr lang="en-PH" smtClean="0"/>
              <a:t>08/03/2024</a:t>
            </a:fld>
            <a:endParaRPr lang="en-PH"/>
          </a:p>
        </p:txBody>
      </p:sp>
      <p:sp>
        <p:nvSpPr>
          <p:cNvPr id="5" name="Footer Placeholder 4">
            <a:extLst>
              <a:ext uri="{FF2B5EF4-FFF2-40B4-BE49-F238E27FC236}">
                <a16:creationId xmlns:a16="http://schemas.microsoft.com/office/drawing/2014/main" id="{606B015F-7ABE-4FC7-B6C4-4B3BA25CFDD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921D18B0-4848-40C8-BD32-770D383DDE93}"/>
              </a:ext>
            </a:extLst>
          </p:cNvPr>
          <p:cNvSpPr>
            <a:spLocks noGrp="1"/>
          </p:cNvSpPr>
          <p:nvPr>
            <p:ph type="sldNum" sz="quarter" idx="12"/>
          </p:nvPr>
        </p:nvSpPr>
        <p:spPr/>
        <p:txBody>
          <a:bodyPr/>
          <a:lstStyle/>
          <a:p>
            <a:fld id="{8706428D-06EB-486E-8C6A-CA2EDF76E564}" type="slidenum">
              <a:rPr lang="en-PH" smtClean="0"/>
              <a:t>‹#›</a:t>
            </a:fld>
            <a:endParaRPr lang="en-PH"/>
          </a:p>
        </p:txBody>
      </p:sp>
    </p:spTree>
    <p:extLst>
      <p:ext uri="{BB962C8B-B14F-4D97-AF65-F5344CB8AC3E}">
        <p14:creationId xmlns:p14="http://schemas.microsoft.com/office/powerpoint/2010/main" val="250911556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932D6-53AF-4BA3-BEE6-996F6C80F3D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2711A621-4103-4E39-A074-A59AF814300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A99FF71-5E44-4335-AF18-93B2BCB05CF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11565089-88FA-4A57-B683-83DC39090B8D}"/>
              </a:ext>
            </a:extLst>
          </p:cNvPr>
          <p:cNvSpPr>
            <a:spLocks noGrp="1"/>
          </p:cNvSpPr>
          <p:nvPr>
            <p:ph type="dt" sz="half" idx="10"/>
          </p:nvPr>
        </p:nvSpPr>
        <p:spPr/>
        <p:txBody>
          <a:bodyPr/>
          <a:lstStyle/>
          <a:p>
            <a:fld id="{4530A48E-6B85-4B25-8F02-91565170F56F}" type="datetimeFigureOut">
              <a:rPr lang="en-PH" smtClean="0"/>
              <a:t>08/03/2024</a:t>
            </a:fld>
            <a:endParaRPr lang="en-PH"/>
          </a:p>
        </p:txBody>
      </p:sp>
      <p:sp>
        <p:nvSpPr>
          <p:cNvPr id="6" name="Footer Placeholder 5">
            <a:extLst>
              <a:ext uri="{FF2B5EF4-FFF2-40B4-BE49-F238E27FC236}">
                <a16:creationId xmlns:a16="http://schemas.microsoft.com/office/drawing/2014/main" id="{68C1B36C-2BEF-437A-B28F-1DEA3DBF34D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F6F58C9-9B9D-4D9D-BEEF-A2A970E03327}"/>
              </a:ext>
            </a:extLst>
          </p:cNvPr>
          <p:cNvSpPr>
            <a:spLocks noGrp="1"/>
          </p:cNvSpPr>
          <p:nvPr>
            <p:ph type="sldNum" sz="quarter" idx="12"/>
          </p:nvPr>
        </p:nvSpPr>
        <p:spPr/>
        <p:txBody>
          <a:bodyPr/>
          <a:lstStyle/>
          <a:p>
            <a:fld id="{8706428D-06EB-486E-8C6A-CA2EDF76E564}" type="slidenum">
              <a:rPr lang="en-PH" smtClean="0"/>
              <a:t>‹#›</a:t>
            </a:fld>
            <a:endParaRPr lang="en-PH"/>
          </a:p>
        </p:txBody>
      </p:sp>
    </p:spTree>
    <p:extLst>
      <p:ext uri="{BB962C8B-B14F-4D97-AF65-F5344CB8AC3E}">
        <p14:creationId xmlns:p14="http://schemas.microsoft.com/office/powerpoint/2010/main" val="1117019744"/>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55464-7B14-440D-B90B-50955D0DCFB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1D329F41-A077-49EE-8D41-9090C7B4D9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01027C9-D793-428F-9BF2-5FCB468F807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AEBF9F29-0E8A-4D9C-9F6D-042BE1D980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B48F486-DF19-4D34-9DE9-5598034B4D9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E5B126C8-7BA1-4594-8C29-02E37CECCFC7}"/>
              </a:ext>
            </a:extLst>
          </p:cNvPr>
          <p:cNvSpPr>
            <a:spLocks noGrp="1"/>
          </p:cNvSpPr>
          <p:nvPr>
            <p:ph type="dt" sz="half" idx="10"/>
          </p:nvPr>
        </p:nvSpPr>
        <p:spPr/>
        <p:txBody>
          <a:bodyPr/>
          <a:lstStyle/>
          <a:p>
            <a:fld id="{4530A48E-6B85-4B25-8F02-91565170F56F}" type="datetimeFigureOut">
              <a:rPr lang="en-PH" smtClean="0"/>
              <a:t>08/03/2024</a:t>
            </a:fld>
            <a:endParaRPr lang="en-PH"/>
          </a:p>
        </p:txBody>
      </p:sp>
      <p:sp>
        <p:nvSpPr>
          <p:cNvPr id="8" name="Footer Placeholder 7">
            <a:extLst>
              <a:ext uri="{FF2B5EF4-FFF2-40B4-BE49-F238E27FC236}">
                <a16:creationId xmlns:a16="http://schemas.microsoft.com/office/drawing/2014/main" id="{DEB6548C-C6BF-491F-AFA1-5D6612799F16}"/>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4A038F96-F7BA-4338-8256-31BAF1BE192B}"/>
              </a:ext>
            </a:extLst>
          </p:cNvPr>
          <p:cNvSpPr>
            <a:spLocks noGrp="1"/>
          </p:cNvSpPr>
          <p:nvPr>
            <p:ph type="sldNum" sz="quarter" idx="12"/>
          </p:nvPr>
        </p:nvSpPr>
        <p:spPr/>
        <p:txBody>
          <a:bodyPr/>
          <a:lstStyle/>
          <a:p>
            <a:fld id="{8706428D-06EB-486E-8C6A-CA2EDF76E564}" type="slidenum">
              <a:rPr lang="en-PH" smtClean="0"/>
              <a:t>‹#›</a:t>
            </a:fld>
            <a:endParaRPr lang="en-PH"/>
          </a:p>
        </p:txBody>
      </p:sp>
    </p:spTree>
    <p:extLst>
      <p:ext uri="{BB962C8B-B14F-4D97-AF65-F5344CB8AC3E}">
        <p14:creationId xmlns:p14="http://schemas.microsoft.com/office/powerpoint/2010/main" val="214509551"/>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371C8-AF4C-480E-BEAF-55B93C4C59BA}"/>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EAE7BEB-F62D-42EF-A1C2-C8557B071461}"/>
              </a:ext>
            </a:extLst>
          </p:cNvPr>
          <p:cNvSpPr>
            <a:spLocks noGrp="1"/>
          </p:cNvSpPr>
          <p:nvPr>
            <p:ph type="dt" sz="half" idx="10"/>
          </p:nvPr>
        </p:nvSpPr>
        <p:spPr/>
        <p:txBody>
          <a:bodyPr/>
          <a:lstStyle/>
          <a:p>
            <a:fld id="{4530A48E-6B85-4B25-8F02-91565170F56F}" type="datetimeFigureOut">
              <a:rPr lang="en-PH" smtClean="0"/>
              <a:t>08/03/2024</a:t>
            </a:fld>
            <a:endParaRPr lang="en-PH"/>
          </a:p>
        </p:txBody>
      </p:sp>
      <p:sp>
        <p:nvSpPr>
          <p:cNvPr id="4" name="Footer Placeholder 3">
            <a:extLst>
              <a:ext uri="{FF2B5EF4-FFF2-40B4-BE49-F238E27FC236}">
                <a16:creationId xmlns:a16="http://schemas.microsoft.com/office/drawing/2014/main" id="{966E1B79-E97C-4AF4-ABDF-7BC47D8F7BB8}"/>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B1D82DE6-C2E2-48DF-8782-D59E29744902}"/>
              </a:ext>
            </a:extLst>
          </p:cNvPr>
          <p:cNvSpPr>
            <a:spLocks noGrp="1"/>
          </p:cNvSpPr>
          <p:nvPr>
            <p:ph type="sldNum" sz="quarter" idx="12"/>
          </p:nvPr>
        </p:nvSpPr>
        <p:spPr/>
        <p:txBody>
          <a:bodyPr/>
          <a:lstStyle/>
          <a:p>
            <a:fld id="{8706428D-06EB-486E-8C6A-CA2EDF76E564}" type="slidenum">
              <a:rPr lang="en-PH" smtClean="0"/>
              <a:t>‹#›</a:t>
            </a:fld>
            <a:endParaRPr lang="en-PH"/>
          </a:p>
        </p:txBody>
      </p:sp>
    </p:spTree>
    <p:extLst>
      <p:ext uri="{BB962C8B-B14F-4D97-AF65-F5344CB8AC3E}">
        <p14:creationId xmlns:p14="http://schemas.microsoft.com/office/powerpoint/2010/main" val="3673690555"/>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D0D900-C63E-4AE7-A3A6-93DF3741623A}"/>
              </a:ext>
            </a:extLst>
          </p:cNvPr>
          <p:cNvSpPr>
            <a:spLocks noGrp="1"/>
          </p:cNvSpPr>
          <p:nvPr>
            <p:ph type="dt" sz="half" idx="10"/>
          </p:nvPr>
        </p:nvSpPr>
        <p:spPr/>
        <p:txBody>
          <a:bodyPr/>
          <a:lstStyle/>
          <a:p>
            <a:fld id="{4530A48E-6B85-4B25-8F02-91565170F56F}" type="datetimeFigureOut">
              <a:rPr lang="en-PH" smtClean="0"/>
              <a:t>08/03/2024</a:t>
            </a:fld>
            <a:endParaRPr lang="en-PH"/>
          </a:p>
        </p:txBody>
      </p:sp>
      <p:sp>
        <p:nvSpPr>
          <p:cNvPr id="3" name="Footer Placeholder 2">
            <a:extLst>
              <a:ext uri="{FF2B5EF4-FFF2-40B4-BE49-F238E27FC236}">
                <a16:creationId xmlns:a16="http://schemas.microsoft.com/office/drawing/2014/main" id="{DFC36723-D93B-4EBD-A64D-36FE5EC11FB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C0D8C0D7-1C80-453A-A919-AD858FAF27AE}"/>
              </a:ext>
            </a:extLst>
          </p:cNvPr>
          <p:cNvSpPr>
            <a:spLocks noGrp="1"/>
          </p:cNvSpPr>
          <p:nvPr>
            <p:ph type="sldNum" sz="quarter" idx="12"/>
          </p:nvPr>
        </p:nvSpPr>
        <p:spPr/>
        <p:txBody>
          <a:bodyPr/>
          <a:lstStyle/>
          <a:p>
            <a:fld id="{8706428D-06EB-486E-8C6A-CA2EDF76E564}" type="slidenum">
              <a:rPr lang="en-PH" smtClean="0"/>
              <a:t>‹#›</a:t>
            </a:fld>
            <a:endParaRPr lang="en-PH"/>
          </a:p>
        </p:txBody>
      </p:sp>
    </p:spTree>
    <p:extLst>
      <p:ext uri="{BB962C8B-B14F-4D97-AF65-F5344CB8AC3E}">
        <p14:creationId xmlns:p14="http://schemas.microsoft.com/office/powerpoint/2010/main" val="4194247304"/>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E8D20-2C7C-41EA-9B2D-2364B0CD21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1F99647A-72FC-431B-8DCC-10FE5EB036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758AFEE-01E8-41D2-AE18-FF8BD06811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FD3ACC9-F760-4AC7-A1D4-2BDBCCE627EE}"/>
              </a:ext>
            </a:extLst>
          </p:cNvPr>
          <p:cNvSpPr>
            <a:spLocks noGrp="1"/>
          </p:cNvSpPr>
          <p:nvPr>
            <p:ph type="dt" sz="half" idx="10"/>
          </p:nvPr>
        </p:nvSpPr>
        <p:spPr/>
        <p:txBody>
          <a:bodyPr/>
          <a:lstStyle/>
          <a:p>
            <a:fld id="{4530A48E-6B85-4B25-8F02-91565170F56F}" type="datetimeFigureOut">
              <a:rPr lang="en-PH" smtClean="0"/>
              <a:t>08/03/2024</a:t>
            </a:fld>
            <a:endParaRPr lang="en-PH"/>
          </a:p>
        </p:txBody>
      </p:sp>
      <p:sp>
        <p:nvSpPr>
          <p:cNvPr id="6" name="Footer Placeholder 5">
            <a:extLst>
              <a:ext uri="{FF2B5EF4-FFF2-40B4-BE49-F238E27FC236}">
                <a16:creationId xmlns:a16="http://schemas.microsoft.com/office/drawing/2014/main" id="{C64F8D38-26FE-445B-ADCC-28AED759F9C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175F828-39B4-4BDE-AF46-D9366DE240E9}"/>
              </a:ext>
            </a:extLst>
          </p:cNvPr>
          <p:cNvSpPr>
            <a:spLocks noGrp="1"/>
          </p:cNvSpPr>
          <p:nvPr>
            <p:ph type="sldNum" sz="quarter" idx="12"/>
          </p:nvPr>
        </p:nvSpPr>
        <p:spPr/>
        <p:txBody>
          <a:bodyPr/>
          <a:lstStyle/>
          <a:p>
            <a:fld id="{8706428D-06EB-486E-8C6A-CA2EDF76E564}" type="slidenum">
              <a:rPr lang="en-PH" smtClean="0"/>
              <a:t>‹#›</a:t>
            </a:fld>
            <a:endParaRPr lang="en-PH"/>
          </a:p>
        </p:txBody>
      </p:sp>
    </p:spTree>
    <p:extLst>
      <p:ext uri="{BB962C8B-B14F-4D97-AF65-F5344CB8AC3E}">
        <p14:creationId xmlns:p14="http://schemas.microsoft.com/office/powerpoint/2010/main" val="3085190089"/>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FD149-190F-429E-94A2-7096D85540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82871099-C337-4252-ABC6-21D4F7B547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A6B884F9-01DE-414D-A153-6663DBB6E9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6A07170-BC50-4B96-8B4A-38FD034D84A6}"/>
              </a:ext>
            </a:extLst>
          </p:cNvPr>
          <p:cNvSpPr>
            <a:spLocks noGrp="1"/>
          </p:cNvSpPr>
          <p:nvPr>
            <p:ph type="dt" sz="half" idx="10"/>
          </p:nvPr>
        </p:nvSpPr>
        <p:spPr/>
        <p:txBody>
          <a:bodyPr/>
          <a:lstStyle/>
          <a:p>
            <a:fld id="{4530A48E-6B85-4B25-8F02-91565170F56F}" type="datetimeFigureOut">
              <a:rPr lang="en-PH" smtClean="0"/>
              <a:t>08/03/2024</a:t>
            </a:fld>
            <a:endParaRPr lang="en-PH"/>
          </a:p>
        </p:txBody>
      </p:sp>
      <p:sp>
        <p:nvSpPr>
          <p:cNvPr id="6" name="Footer Placeholder 5">
            <a:extLst>
              <a:ext uri="{FF2B5EF4-FFF2-40B4-BE49-F238E27FC236}">
                <a16:creationId xmlns:a16="http://schemas.microsoft.com/office/drawing/2014/main" id="{2A2C013B-0EB9-489A-B01F-1CCE8FF58B0F}"/>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1703F60C-EED1-4CCF-B308-F1413A59C936}"/>
              </a:ext>
            </a:extLst>
          </p:cNvPr>
          <p:cNvSpPr>
            <a:spLocks noGrp="1"/>
          </p:cNvSpPr>
          <p:nvPr>
            <p:ph type="sldNum" sz="quarter" idx="12"/>
          </p:nvPr>
        </p:nvSpPr>
        <p:spPr/>
        <p:txBody>
          <a:bodyPr/>
          <a:lstStyle/>
          <a:p>
            <a:fld id="{8706428D-06EB-486E-8C6A-CA2EDF76E564}" type="slidenum">
              <a:rPr lang="en-PH" smtClean="0"/>
              <a:t>‹#›</a:t>
            </a:fld>
            <a:endParaRPr lang="en-PH"/>
          </a:p>
        </p:txBody>
      </p:sp>
    </p:spTree>
    <p:extLst>
      <p:ext uri="{BB962C8B-B14F-4D97-AF65-F5344CB8AC3E}">
        <p14:creationId xmlns:p14="http://schemas.microsoft.com/office/powerpoint/2010/main" val="192197078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F95403-BE90-408E-BB67-CDD59ED39E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3867AADC-5995-4C41-BCBC-45554DC61D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357954AC-5762-4456-9F35-12EC21F580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30A48E-6B85-4B25-8F02-91565170F56F}" type="datetimeFigureOut">
              <a:rPr lang="en-PH" smtClean="0"/>
              <a:t>08/03/2024</a:t>
            </a:fld>
            <a:endParaRPr lang="en-PH"/>
          </a:p>
        </p:txBody>
      </p:sp>
      <p:sp>
        <p:nvSpPr>
          <p:cNvPr id="5" name="Footer Placeholder 4">
            <a:extLst>
              <a:ext uri="{FF2B5EF4-FFF2-40B4-BE49-F238E27FC236}">
                <a16:creationId xmlns:a16="http://schemas.microsoft.com/office/drawing/2014/main" id="{1865DB02-E58B-4EB8-92DE-73A8F42905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8B8C2A07-222A-4E80-B794-7C0473BB5B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06428D-06EB-486E-8C6A-CA2EDF76E564}" type="slidenum">
              <a:rPr lang="en-PH" smtClean="0"/>
              <a:t>‹#›</a:t>
            </a:fld>
            <a:endParaRPr lang="en-PH"/>
          </a:p>
        </p:txBody>
      </p:sp>
    </p:spTree>
    <p:extLst>
      <p:ext uri="{BB962C8B-B14F-4D97-AF65-F5344CB8AC3E}">
        <p14:creationId xmlns:p14="http://schemas.microsoft.com/office/powerpoint/2010/main" val="38126273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gif"/><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3.gif"/><Relationship Id="rId5" Type="http://schemas.microsoft.com/office/2007/relationships/hdphoto" Target="../media/hdphoto1.wdp"/><Relationship Id="rId10" Type="http://schemas.microsoft.com/office/2007/relationships/hdphoto" Target="../media/hdphoto3.wdp"/><Relationship Id="rId4" Type="http://schemas.openxmlformats.org/officeDocument/2006/relationships/image" Target="../media/image2.pn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0.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1.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3.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4.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0.png"/><Relationship Id="rId2" Type="http://schemas.openxmlformats.org/officeDocument/2006/relationships/slideLayout" Target="../slideLayouts/slideLayout7.xml"/><Relationship Id="rId1" Type="http://schemas.openxmlformats.org/officeDocument/2006/relationships/tags" Target="../tags/tag15.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0.png"/><Relationship Id="rId2" Type="http://schemas.openxmlformats.org/officeDocument/2006/relationships/slideLayout" Target="../slideLayouts/slideLayout7.xml"/><Relationship Id="rId1" Type="http://schemas.openxmlformats.org/officeDocument/2006/relationships/tags" Target="../tags/tag16.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0.png"/><Relationship Id="rId2" Type="http://schemas.openxmlformats.org/officeDocument/2006/relationships/slideLayout" Target="../slideLayouts/slideLayout7.xml"/><Relationship Id="rId1" Type="http://schemas.openxmlformats.org/officeDocument/2006/relationships/tags" Target="../tags/tag17.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8.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image" Target="../media/image61.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4.wdp"/></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20.xml"/><Relationship Id="rId5" Type="http://schemas.openxmlformats.org/officeDocument/2006/relationships/image" Target="../media/image71.png"/><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21.xml"/><Relationship Id="rId5" Type="http://schemas.openxmlformats.org/officeDocument/2006/relationships/image" Target="../media/image90.png"/><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22.xml"/><Relationship Id="rId5" Type="http://schemas.openxmlformats.org/officeDocument/2006/relationships/image" Target="../media/image100.png"/><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23.xml"/><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24.xml"/><Relationship Id="rId5" Type="http://schemas.openxmlformats.org/officeDocument/2006/relationships/image" Target="../media/image11.png"/><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25.xml"/><Relationship Id="rId5" Type="http://schemas.openxmlformats.org/officeDocument/2006/relationships/image" Target="../media/image12.png"/><Relationship Id="rId4" Type="http://schemas.microsoft.com/office/2007/relationships/hdphoto" Target="../media/hdphoto4.wdp"/></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26.xml"/><Relationship Id="rId5" Type="http://schemas.openxmlformats.org/officeDocument/2006/relationships/image" Target="../media/image13.png"/><Relationship Id="rId4" Type="http://schemas.microsoft.com/office/2007/relationships/hdphoto" Target="../media/hdphoto4.wdp"/></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27.xml"/><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28.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29.xml"/><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3.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4.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5.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6.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7.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8.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9.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87000">
              <a:schemeClr val="accent1">
                <a:lumMod val="5000"/>
                <a:lumOff val="95000"/>
              </a:schemeClr>
            </a:gs>
            <a:gs pos="100000">
              <a:srgbClr val="00B050"/>
            </a:gs>
            <a:gs pos="9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F4153-C3E0-4F20-B135-6F4750AEFC01}"/>
              </a:ext>
            </a:extLst>
          </p:cNvPr>
          <p:cNvSpPr>
            <a:spLocks noGrp="1"/>
          </p:cNvSpPr>
          <p:nvPr>
            <p:ph type="ctrTitle"/>
          </p:nvPr>
        </p:nvSpPr>
        <p:spPr>
          <a:xfrm>
            <a:off x="4040467" y="713582"/>
            <a:ext cx="7803871" cy="2715418"/>
          </a:xfrm>
          <a:noFill/>
          <a:ln>
            <a:noFill/>
          </a:ln>
        </p:spPr>
        <p:style>
          <a:lnRef idx="1">
            <a:schemeClr val="accent6"/>
          </a:lnRef>
          <a:fillRef idx="2">
            <a:schemeClr val="accent6"/>
          </a:fillRef>
          <a:effectRef idx="1">
            <a:schemeClr val="accent6"/>
          </a:effectRef>
          <a:fontRef idx="minor">
            <a:schemeClr val="dk1"/>
          </a:fontRef>
        </p:style>
        <p:txBody>
          <a:bodyPr>
            <a:normAutofit/>
          </a:bodyPr>
          <a:lstStyle/>
          <a:p>
            <a:r>
              <a:rPr lang="en-PH" dirty="0">
                <a:latin typeface="Arial Black" panose="020B0A04020102020204" pitchFamily="34" charset="0"/>
              </a:rPr>
              <a:t>ADVANCED STATISTIC AND PROBILITY</a:t>
            </a:r>
          </a:p>
        </p:txBody>
      </p:sp>
      <p:sp>
        <p:nvSpPr>
          <p:cNvPr id="3" name="Subtitle 2">
            <a:extLst>
              <a:ext uri="{FF2B5EF4-FFF2-40B4-BE49-F238E27FC236}">
                <a16:creationId xmlns:a16="http://schemas.microsoft.com/office/drawing/2014/main" id="{101A239F-5C3F-42FC-8970-BC7E703880EF}"/>
              </a:ext>
            </a:extLst>
          </p:cNvPr>
          <p:cNvSpPr>
            <a:spLocks noGrp="1"/>
          </p:cNvSpPr>
          <p:nvPr>
            <p:ph type="subTitle" idx="1"/>
          </p:nvPr>
        </p:nvSpPr>
        <p:spPr>
          <a:xfrm>
            <a:off x="4040467" y="5426177"/>
            <a:ext cx="4572000" cy="869950"/>
          </a:xfrm>
        </p:spPr>
        <p:style>
          <a:lnRef idx="1">
            <a:schemeClr val="accent6"/>
          </a:lnRef>
          <a:fillRef idx="2">
            <a:schemeClr val="accent6"/>
          </a:fillRef>
          <a:effectRef idx="1">
            <a:schemeClr val="accent6"/>
          </a:effectRef>
          <a:fontRef idx="minor">
            <a:schemeClr val="dk1"/>
          </a:fontRef>
        </p:style>
        <p:txBody>
          <a:bodyPr>
            <a:normAutofit/>
          </a:bodyPr>
          <a:lstStyle/>
          <a:p>
            <a:r>
              <a:rPr lang="en-PH" sz="2800" dirty="0">
                <a:solidFill>
                  <a:schemeClr val="tx1"/>
                </a:solidFill>
                <a:latin typeface="Bernard MT Condensed" panose="02050806060905020404" pitchFamily="18" charset="0"/>
              </a:rPr>
              <a:t>MRS. LODILYN DOMETITA MOGOL, LPT, MAT MATHEMATICS</a:t>
            </a:r>
          </a:p>
        </p:txBody>
      </p:sp>
      <p:pic>
        <p:nvPicPr>
          <p:cNvPr id="9" name="Picture 8">
            <a:extLst>
              <a:ext uri="{FF2B5EF4-FFF2-40B4-BE49-F238E27FC236}">
                <a16:creationId xmlns:a16="http://schemas.microsoft.com/office/drawing/2014/main" id="{980F4A45-DBBF-4ACC-A8EF-7A6DEF553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256" y="1"/>
            <a:ext cx="2111033" cy="2100264"/>
          </a:xfrm>
          <a:prstGeom prst="rect">
            <a:avLst/>
          </a:prstGeom>
        </p:spPr>
      </p:pic>
      <p:pic>
        <p:nvPicPr>
          <p:cNvPr id="19" name="Picture 18">
            <a:extLst>
              <a:ext uri="{FF2B5EF4-FFF2-40B4-BE49-F238E27FC236}">
                <a16:creationId xmlns:a16="http://schemas.microsoft.com/office/drawing/2014/main" id="{2DC8CE6D-D896-4DFF-BCAA-A98937415C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665" y="1089423"/>
            <a:ext cx="2111033" cy="2100264"/>
          </a:xfrm>
          <a:prstGeom prst="rect">
            <a:avLst/>
          </a:prstGeom>
        </p:spPr>
      </p:pic>
      <p:pic>
        <p:nvPicPr>
          <p:cNvPr id="1036" name="Picture 12" descr="May be an image of text that says 'TEACHER OF ED 開間 Osmeña Colleges 01948'">
            <a:extLst>
              <a:ext uri="{FF2B5EF4-FFF2-40B4-BE49-F238E27FC236}">
                <a16:creationId xmlns:a16="http://schemas.microsoft.com/office/drawing/2014/main" id="{43BB81D7-DC48-40BE-832A-DDBB54EE312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00" b="98667" l="267" r="99867">
                        <a14:foregroundMark x1="46733" y1="3733" x2="28333" y2="13067"/>
                        <a14:foregroundMark x1="28333" y1="13067" x2="20933" y2="14600"/>
                        <a14:foregroundMark x1="20933" y1="14600" x2="9333" y2="26933"/>
                        <a14:foregroundMark x1="9333" y1="26933" x2="7933" y2="34600"/>
                        <a14:foregroundMark x1="7933" y1="34600" x2="9867" y2="48933"/>
                        <a14:foregroundMark x1="9867" y1="48933" x2="9867" y2="48933"/>
                        <a14:foregroundMark x1="44867" y1="4800" x2="64267" y2="2933"/>
                        <a14:foregroundMark x1="81203" y1="9949" x2="94133" y2="25867"/>
                        <a14:foregroundMark x1="94133" y1="25867" x2="93200" y2="32533"/>
                        <a14:foregroundMark x1="48200" y1="9200" x2="58933" y2="10867"/>
                        <a14:foregroundMark x1="58933" y1="10867" x2="73600" y2="20200"/>
                        <a14:foregroundMark x1="73600" y1="20200" x2="89933" y2="23667"/>
                        <a14:foregroundMark x1="96433" y1="30109" x2="97284" y2="30953"/>
                        <a14:foregroundMark x1="89933" y1="23667" x2="96343" y2="30021"/>
                        <a14:foregroundMark x1="99800" y1="40000" x2="98467" y2="47800"/>
                        <a14:foregroundMark x1="98467" y1="47800" x2="92800" y2="57267"/>
                        <a14:foregroundMark x1="25267" y1="15600" x2="10267" y2="31933"/>
                        <a14:foregroundMark x1="10267" y1="31933" x2="5800" y2="47933"/>
                        <a14:foregroundMark x1="5800" y1="47933" x2="5800" y2="55467"/>
                        <a14:foregroundMark x1="5800" y1="55467" x2="12133" y2="69533"/>
                        <a14:foregroundMark x1="12133" y1="69533" x2="15267" y2="73933"/>
                        <a14:foregroundMark x1="17600" y1="26867" x2="10667" y2="45733"/>
                        <a14:foregroundMark x1="10667" y1="45733" x2="10067" y2="55267"/>
                        <a14:foregroundMark x1="10067" y1="55267" x2="17133" y2="70267"/>
                        <a14:foregroundMark x1="17133" y1="70267" x2="21600" y2="75733"/>
                        <a14:foregroundMark x1="21600" y1="75733" x2="21733" y2="76067"/>
                        <a14:foregroundMark x1="6133" y1="32533" x2="5267" y2="59000"/>
                        <a14:foregroundMark x1="5267" y1="59000" x2="12600" y2="75067"/>
                        <a14:foregroundMark x1="12600" y1="75067" x2="22333" y2="83733"/>
                        <a14:foregroundMark x1="22600" y1="11467" x2="52267" y2="2067"/>
                        <a14:foregroundMark x1="52267" y1="2067" x2="61667" y2="1933"/>
                        <a14:foregroundMark x1="61667" y1="1933" x2="75600" y2="9200"/>
                        <a14:foregroundMark x1="75600" y1="9200" x2="80400" y2="15533"/>
                        <a14:foregroundMark x1="80400" y1="15533" x2="80467" y2="15867"/>
                        <a14:foregroundMark x1="55067" y1="7067" x2="55067" y2="7067"/>
                        <a14:foregroundMark x1="55067" y1="7067" x2="55067" y2="7067"/>
                        <a14:foregroundMark x1="55067" y1="7067" x2="55067" y2="7067"/>
                        <a14:foregroundMark x1="55067" y1="7067" x2="55067" y2="7067"/>
                        <a14:foregroundMark x1="55067" y1="7067" x2="55067" y2="7067"/>
                        <a14:foregroundMark x1="55067" y1="7067" x2="55067" y2="7067"/>
                        <a14:foregroundMark x1="55067" y1="7067" x2="61733" y2="75000"/>
                        <a14:foregroundMark x1="61733" y1="75000" x2="61733" y2="75000"/>
                        <a14:foregroundMark x1="56133" y1="72067" x2="56133" y2="72067"/>
                        <a14:foregroundMark x1="56133" y1="72067" x2="56133" y2="72067"/>
                        <a14:foregroundMark x1="56133" y1="72067" x2="56133" y2="72067"/>
                        <a14:foregroundMark x1="56133" y1="72067" x2="56133" y2="72067"/>
                        <a14:foregroundMark x1="56133" y1="72067" x2="56133" y2="72067"/>
                        <a14:foregroundMark x1="56133" y1="72067" x2="56133" y2="72067"/>
                        <a14:foregroundMark x1="56133" y1="72067" x2="56133" y2="72067"/>
                        <a14:foregroundMark x1="56133" y1="72067" x2="56133" y2="72067"/>
                        <a14:foregroundMark x1="41533" y1="69800" x2="70667" y2="80600"/>
                        <a14:foregroundMark x1="70667" y1="80600" x2="70667" y2="80600"/>
                        <a14:foregroundMark x1="68600" y1="77267" x2="39867" y2="72533"/>
                        <a14:foregroundMark x1="39867" y1="72533" x2="39867" y2="72533"/>
                        <a14:foregroundMark x1="37133" y1="68733" x2="31267" y2="78333"/>
                        <a14:foregroundMark x1="31267" y1="78333" x2="30333" y2="85600"/>
                        <a14:foregroundMark x1="30333" y1="85600" x2="32133" y2="94933"/>
                        <a14:foregroundMark x1="32133" y1="94933" x2="48267" y2="99600"/>
                        <a14:foregroundMark x1="48267" y1="99600" x2="56600" y2="98733"/>
                        <a14:foregroundMark x1="56600" y1="98733" x2="77333" y2="83733"/>
                        <a14:foregroundMark x1="59667" y1="3933" x2="45067" y2="2533"/>
                        <a14:foregroundMark x1="53400" y1="1067" x2="53400" y2="1067"/>
                        <a14:foregroundMark x1="50267" y1="867" x2="50267" y2="867"/>
                        <a14:foregroundMark x1="50267" y1="867" x2="50267" y2="867"/>
                        <a14:foregroundMark x1="50267" y1="867" x2="50267" y2="867"/>
                        <a14:foregroundMark x1="50267" y1="867" x2="50267" y2="867"/>
                        <a14:foregroundMark x1="50267" y1="867" x2="50267" y2="867"/>
                        <a14:foregroundMark x1="50267" y1="867" x2="44000" y2="600"/>
                        <a14:foregroundMark x1="52800" y1="867" x2="25667" y2="7667"/>
                        <a14:foregroundMark x1="25667" y1="7667" x2="4267" y2="29400"/>
                        <a14:foregroundMark x1="4267" y1="29400" x2="2333" y2="45200"/>
                        <a14:foregroundMark x1="44867" y1="1067" x2="23733" y2="8333"/>
                        <a14:foregroundMark x1="23733" y1="8333" x2="12667" y2="19200"/>
                        <a14:foregroundMark x1="12667" y1="19200" x2="9667" y2="23933"/>
                        <a14:foregroundMark x1="1733" y1="44200" x2="333" y2="51267"/>
                        <a14:foregroundMark x1="333" y1="51267" x2="8133" y2="75533"/>
                        <a14:foregroundMark x1="8133" y1="75533" x2="17867" y2="87600"/>
                        <a14:foregroundMark x1="17867" y1="87600" x2="24867" y2="92067"/>
                        <a14:foregroundMark x1="69867" y1="46267" x2="69867" y2="46267"/>
                        <a14:foregroundMark x1="70933" y1="49600" x2="70933" y2="49600"/>
                        <a14:foregroundMark x1="70933" y1="49600" x2="70933" y2="49600"/>
                        <a14:foregroundMark x1="70933" y1="49600" x2="70933" y2="49600"/>
                        <a14:foregroundMark x1="69267" y1="41067" x2="66933" y2="51333"/>
                        <a14:foregroundMark x1="66933" y1="51333" x2="69933" y2="57733"/>
                        <a14:foregroundMark x1="69933" y1="57733" x2="73333" y2="51600"/>
                        <a14:foregroundMark x1="73333" y1="51600" x2="73600" y2="48933"/>
                        <a14:foregroundMark x1="60067" y1="98133" x2="83000" y2="87400"/>
                        <a14:foregroundMark x1="83000" y1="87400" x2="88200" y2="82667"/>
                        <a14:foregroundMark x1="88200" y1="82667" x2="96133" y2="68600"/>
                        <a14:foregroundMark x1="96133" y1="68600" x2="99867" y2="48533"/>
                        <a14:foregroundMark x1="95933" y1="30400" x2="99267" y2="40400"/>
                        <a14:backgroundMark x1="60933" y1="0" x2="68933" y2="933"/>
                        <a14:backgroundMark x1="68933" y1="933" x2="75933" y2="4533"/>
                        <a14:backgroundMark x1="75933" y1="4533" x2="78000" y2="7733"/>
                        <a14:backgroundMark x1="70667" y1="3133" x2="70667" y2="3133"/>
                        <a14:backgroundMark x1="70667" y1="3133" x2="70667" y2="3133"/>
                        <a14:backgroundMark x1="79467" y1="8133" x2="79467" y2="8133"/>
                        <a14:backgroundMark x1="79467" y1="8133" x2="79467" y2="8133"/>
                        <a14:backgroundMark x1="79467" y1="8133" x2="79467" y2="8133"/>
                        <a14:backgroundMark x1="79467" y1="8133" x2="79467" y2="8133"/>
                        <a14:backgroundMark x1="78600" y1="7933" x2="81533" y2="9600"/>
                        <a14:backgroundMark x1="98200" y1="30867" x2="98561" y2="34697"/>
                      </a14:backgroundRemoval>
                    </a14:imgEffect>
                  </a14:imgLayer>
                </a14:imgProps>
              </a:ext>
              <a:ext uri="{28A0092B-C50C-407E-A947-70E740481C1C}">
                <a14:useLocalDpi xmlns:a14="http://schemas.microsoft.com/office/drawing/2010/main" val="0"/>
              </a:ext>
            </a:extLst>
          </a:blip>
          <a:srcRect/>
          <a:stretch>
            <a:fillRect/>
          </a:stretch>
        </p:blipFill>
        <p:spPr bwMode="auto">
          <a:xfrm>
            <a:off x="1967021" y="1225155"/>
            <a:ext cx="184785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E2E4B79-E9B9-495C-8EED-80D5D5F79F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58251" y="3884613"/>
            <a:ext cx="3217691" cy="2973387"/>
          </a:xfrm>
          <a:prstGeom prst="rect">
            <a:avLst/>
          </a:prstGeom>
        </p:spPr>
      </p:pic>
      <p:pic>
        <p:nvPicPr>
          <p:cNvPr id="15" name="Picture 14">
            <a:extLst>
              <a:ext uri="{FF2B5EF4-FFF2-40B4-BE49-F238E27FC236}">
                <a16:creationId xmlns:a16="http://schemas.microsoft.com/office/drawing/2014/main" id="{3DACBEF9-5F60-44CC-9FE5-F55A269DE23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982696" y="3429000"/>
            <a:ext cx="3209303" cy="3701011"/>
          </a:xfrm>
          <a:prstGeom prst="rect">
            <a:avLst/>
          </a:prstGeom>
          <a:ln>
            <a:noFill/>
          </a:ln>
        </p:spPr>
      </p:pic>
      <p:pic>
        <p:nvPicPr>
          <p:cNvPr id="5" name="Picture 4">
            <a:extLst>
              <a:ext uri="{FF2B5EF4-FFF2-40B4-BE49-F238E27FC236}">
                <a16:creationId xmlns:a16="http://schemas.microsoft.com/office/drawing/2014/main" id="{973561F6-DF59-426A-A517-6AB09F7F903E}"/>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906" b="95043" l="4274" r="96325">
                        <a14:foregroundMark x1="68632" y1="10855" x2="49316" y2="9231"/>
                        <a14:foregroundMark x1="49316" y1="9231" x2="28803" y2="14615"/>
                        <a14:foregroundMark x1="28803" y1="14615" x2="17607" y2="20855"/>
                        <a14:foregroundMark x1="17607" y1="20855" x2="11197" y2="29145"/>
                        <a14:foregroundMark x1="11197" y1="29145" x2="7009" y2="53077"/>
                        <a14:foregroundMark x1="7009" y1="53077" x2="9402" y2="63248"/>
                        <a14:foregroundMark x1="9402" y1="63248" x2="44786" y2="87265"/>
                        <a14:foregroundMark x1="44786" y1="87265" x2="56068" y2="88547"/>
                        <a14:foregroundMark x1="56068" y1="88547" x2="67436" y2="88205"/>
                        <a14:foregroundMark x1="67436" y1="88205" x2="83248" y2="74701"/>
                        <a14:foregroundMark x1="83248" y1="74701" x2="87949" y2="68547"/>
                        <a14:foregroundMark x1="87949" y1="68547" x2="85470" y2="40769"/>
                        <a14:foregroundMark x1="85470" y1="40769" x2="83077" y2="33077"/>
                        <a14:foregroundMark x1="83077" y1="33077" x2="59829" y2="11709"/>
                        <a14:foregroundMark x1="34872" y1="7692" x2="53846" y2="6068"/>
                        <a14:foregroundMark x1="53846" y1="6068" x2="61624" y2="6068"/>
                        <a14:foregroundMark x1="61624" y1="6068" x2="61966" y2="6239"/>
                        <a14:foregroundMark x1="91282" y1="36239" x2="95043" y2="43333"/>
                        <a14:foregroundMark x1="95043" y1="43333" x2="96325" y2="51026"/>
                        <a14:foregroundMark x1="96325" y1="51026" x2="92137" y2="63761"/>
                        <a14:foregroundMark x1="57179" y1="2906" x2="42991" y2="3761"/>
                        <a14:foregroundMark x1="5897" y1="32479" x2="4274" y2="39829"/>
                        <a14:foregroundMark x1="4274" y1="39829" x2="6752" y2="61709"/>
                        <a14:foregroundMark x1="67179" y1="90171" x2="61966" y2="95043"/>
                        <a14:foregroundMark x1="61966" y1="95043" x2="46325" y2="95043"/>
                        <a14:foregroundMark x1="46325" y1="95043" x2="34017" y2="90000"/>
                      </a14:backgroundRemoval>
                    </a14:imgEffect>
                  </a14:imgLayer>
                </a14:imgProps>
              </a:ext>
              <a:ext uri="{28A0092B-C50C-407E-A947-70E740481C1C}">
                <a14:useLocalDpi xmlns:a14="http://schemas.microsoft.com/office/drawing/2010/main" val="0"/>
              </a:ext>
            </a:extLst>
          </a:blip>
          <a:stretch>
            <a:fillRect/>
          </a:stretch>
        </p:blipFill>
        <p:spPr>
          <a:xfrm>
            <a:off x="209549" y="46435"/>
            <a:ext cx="1982444" cy="1985962"/>
          </a:xfrm>
          <a:prstGeom prst="rect">
            <a:avLst/>
          </a:prstGeom>
        </p:spPr>
      </p:pic>
    </p:spTree>
    <p:custDataLst>
      <p:tags r:id="rId1"/>
    </p:custDataLst>
    <p:extLst>
      <p:ext uri="{BB962C8B-B14F-4D97-AF65-F5344CB8AC3E}">
        <p14:creationId xmlns:p14="http://schemas.microsoft.com/office/powerpoint/2010/main" val="804543407"/>
      </p:ext>
    </p:extLst>
  </p:cSld>
  <p:clrMapOvr>
    <a:masterClrMapping/>
  </p:clrMapOvr>
  <p:transition spd="slow" advTm="12204">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bg/>
                                          </p:spTgt>
                                        </p:tgtEl>
                                        <p:attrNameLst>
                                          <p:attrName>style.visibility</p:attrName>
                                        </p:attrNameLst>
                                      </p:cBhvr>
                                      <p:to>
                                        <p:strVal val="visible"/>
                                      </p:to>
                                    </p:set>
                                    <p:animEffect transition="in" filter="fade">
                                      <p:cBhvr>
                                        <p:cTn id="24" dur="1000"/>
                                        <p:tgtEl>
                                          <p:spTgt spid="3">
                                            <p:bg/>
                                          </p:spTgt>
                                        </p:tgtEl>
                                      </p:cBhvr>
                                    </p:animEffect>
                                    <p:anim calcmode="lin" valueType="num">
                                      <p:cBhvr>
                                        <p:cTn id="25" dur="1000" fill="hold"/>
                                        <p:tgtEl>
                                          <p:spTgt spid="3">
                                            <p:bg/>
                                          </p:spTgt>
                                        </p:tgtEl>
                                        <p:attrNameLst>
                                          <p:attrName>ppt_x</p:attrName>
                                        </p:attrNameLst>
                                      </p:cBhvr>
                                      <p:tavLst>
                                        <p:tav tm="0">
                                          <p:val>
                                            <p:strVal val="#ppt_x"/>
                                          </p:val>
                                        </p:tav>
                                        <p:tav tm="100000">
                                          <p:val>
                                            <p:strVal val="#ppt_x"/>
                                          </p:val>
                                        </p:tav>
                                      </p:tavLst>
                                    </p:anim>
                                    <p:anim calcmode="lin" valueType="num">
                                      <p:cBhvr>
                                        <p:cTn id="26"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1000"/>
                                        <p:tgtEl>
                                          <p:spTgt spid="3">
                                            <p:txEl>
                                              <p:pRg st="0" end="0"/>
                                            </p:txEl>
                                          </p:spTgt>
                                        </p:tgtEl>
                                      </p:cBhvr>
                                    </p:animEffect>
                                    <p:anim calcmode="lin" valueType="num">
                                      <p:cBhvr>
                                        <p:cTn id="3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animBg="1"/>
    </p:bldLst>
  </p:timing>
  <p:extLst mod="1"/>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59982"/>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COLLEGE OF TEACHER EDUCATION</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US" sz="1200" dirty="0">
                <a:solidFill>
                  <a:schemeClr val="bg1"/>
                </a:solidFill>
                <a:latin typeface="Arial Black" panose="020B0A04020102020204" pitchFamily="34" charset="0"/>
              </a:rPr>
              <a:t>ADVANCED STATISTICS AND PROBABILITY</a:t>
            </a:r>
          </a:p>
        </p:txBody>
      </p:sp>
      <p:pic>
        <p:nvPicPr>
          <p:cNvPr id="8" name="Picture 7">
            <a:extLst>
              <a:ext uri="{FF2B5EF4-FFF2-40B4-BE49-F238E27FC236}">
                <a16:creationId xmlns:a16="http://schemas.microsoft.com/office/drawing/2014/main" id="{AEF649E3-7252-4F49-AC77-576EF6BABA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41192" y="4235823"/>
            <a:ext cx="2862261" cy="2898403"/>
          </a:xfrm>
          <a:prstGeom prst="rect">
            <a:avLst/>
          </a:prstGeom>
          <a:ln>
            <a:noFill/>
          </a:ln>
        </p:spPr>
      </p:pic>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p:sp>
        <p:nvSpPr>
          <p:cNvPr id="2" name="Rectangle 1">
            <a:extLst>
              <a:ext uri="{FF2B5EF4-FFF2-40B4-BE49-F238E27FC236}">
                <a16:creationId xmlns:a16="http://schemas.microsoft.com/office/drawing/2014/main" id="{5D1E7083-8938-4EAB-9B4F-7F741927C4C3}"/>
              </a:ext>
            </a:extLst>
          </p:cNvPr>
          <p:cNvSpPr/>
          <p:nvPr/>
        </p:nvSpPr>
        <p:spPr>
          <a:xfrm>
            <a:off x="280987" y="895676"/>
            <a:ext cx="11287125" cy="4401205"/>
          </a:xfrm>
          <a:prstGeom prst="rect">
            <a:avLst/>
          </a:prstGeom>
        </p:spPr>
        <p:txBody>
          <a:bodyPr wrap="square">
            <a:spAutoFit/>
          </a:bodyPr>
          <a:lstStyle/>
          <a:p>
            <a:pPr marL="457200" indent="-457200">
              <a:buFont typeface="Wingdings" panose="05000000000000000000" pitchFamily="2" charset="2"/>
              <a:buChar char="q"/>
            </a:pPr>
            <a:r>
              <a:rPr lang="en-US" sz="2800" dirty="0">
                <a:latin typeface="Arial" panose="020B0604020202020204" pitchFamily="34" charset="0"/>
                <a:cs typeface="Arial" panose="020B0604020202020204" pitchFamily="34" charset="0"/>
              </a:rPr>
              <a:t>The </a:t>
            </a:r>
            <a:r>
              <a:rPr lang="en-US" sz="2800" b="1" dirty="0">
                <a:latin typeface="Arial" panose="020B0604020202020204" pitchFamily="34" charset="0"/>
                <a:cs typeface="Arial" panose="020B0604020202020204" pitchFamily="34" charset="0"/>
              </a:rPr>
              <a:t>intersection of events A and B </a:t>
            </a:r>
            <a:r>
              <a:rPr lang="en-US" sz="2800" dirty="0">
                <a:latin typeface="Arial" panose="020B0604020202020204" pitchFamily="34" charset="0"/>
                <a:cs typeface="Arial" panose="020B0604020202020204" pitchFamily="34" charset="0"/>
              </a:rPr>
              <a:t>occurs if both event A and event B occur in a single performance of an experiment. </a:t>
            </a:r>
          </a:p>
          <a:p>
            <a:pPr marL="457200" indent="-457200">
              <a:buFont typeface="Wingdings" panose="05000000000000000000" pitchFamily="2" charset="2"/>
              <a:buChar char="q"/>
            </a:pPr>
            <a:endParaRPr lang="en-US" sz="28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r>
              <a:rPr lang="en-US" sz="2800" dirty="0">
                <a:latin typeface="Arial" panose="020B0604020202020204" pitchFamily="34" charset="0"/>
                <a:cs typeface="Arial" panose="020B0604020202020204" pitchFamily="34" charset="0"/>
              </a:rPr>
              <a:t>It is where the two events overlap. We denote the intersection of two events by the symbol A∩B. You read this as either “</a:t>
            </a:r>
            <a:r>
              <a:rPr lang="en-US" sz="2800" b="1" dirty="0">
                <a:latin typeface="Arial" panose="020B0604020202020204" pitchFamily="34" charset="0"/>
                <a:cs typeface="Arial" panose="020B0604020202020204" pitchFamily="34" charset="0"/>
              </a:rPr>
              <a:t>A intersection B” or “A and B.” A∩B </a:t>
            </a:r>
            <a:r>
              <a:rPr lang="en-US" sz="2800" dirty="0">
                <a:latin typeface="Arial" panose="020B0604020202020204" pitchFamily="34" charset="0"/>
                <a:cs typeface="Arial" panose="020B0604020202020204" pitchFamily="34" charset="0"/>
              </a:rPr>
              <a:t>means everything that is in set A and in set B. </a:t>
            </a:r>
          </a:p>
          <a:p>
            <a:pPr marL="457200" indent="-457200">
              <a:buFont typeface="Wingdings" panose="05000000000000000000" pitchFamily="2" charset="2"/>
              <a:buChar char="q"/>
            </a:pPr>
            <a:endParaRPr lang="en-US" sz="28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r>
              <a:rPr lang="en-US" sz="2800" dirty="0">
                <a:latin typeface="Arial" panose="020B0604020202020204" pitchFamily="34" charset="0"/>
                <a:cs typeface="Arial" panose="020B0604020202020204" pitchFamily="34" charset="0"/>
              </a:rPr>
              <a:t>That is, when looking at the intersection of two sets, we are looking for where the sets overlap.</a:t>
            </a:r>
            <a:endParaRPr lang="en-PH" sz="2800" b="1" dirty="0">
              <a:solidFill>
                <a:srgbClr val="FF0000"/>
              </a:solidFill>
              <a:latin typeface="Arial" panose="020B0604020202020204" pitchFamily="34" charset="0"/>
              <a:ea typeface="Times New Roman" panose="02020603050405020304" pitchFamily="18" charset="0"/>
              <a:cs typeface="Arial" panose="020B0604020202020204" pitchFamily="34" charset="0"/>
            </a:endParaRPr>
          </a:p>
        </p:txBody>
      </p:sp>
    </p:spTree>
    <p:custDataLst>
      <p:tags r:id="rId1"/>
    </p:custDataLst>
    <p:extLst>
      <p:ext uri="{BB962C8B-B14F-4D97-AF65-F5344CB8AC3E}">
        <p14:creationId xmlns:p14="http://schemas.microsoft.com/office/powerpoint/2010/main" val="1280382512"/>
      </p:ext>
    </p:extLst>
  </p:cSld>
  <p:clrMapOvr>
    <a:masterClrMapping/>
  </p:clrMapOvr>
  <p:transition spd="slow" advTm="102083">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59982"/>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COLLEGE OF TEACHER EDUCATION</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US" sz="1200" dirty="0">
                <a:solidFill>
                  <a:schemeClr val="bg1"/>
                </a:solidFill>
                <a:latin typeface="Arial Black" panose="020B0A04020102020204" pitchFamily="34" charset="0"/>
              </a:rPr>
              <a:t>ADVANCED STATISTICS AND PROBABILITY</a:t>
            </a:r>
          </a:p>
        </p:txBody>
      </p:sp>
      <p:pic>
        <p:nvPicPr>
          <p:cNvPr id="8" name="Picture 7">
            <a:extLst>
              <a:ext uri="{FF2B5EF4-FFF2-40B4-BE49-F238E27FC236}">
                <a16:creationId xmlns:a16="http://schemas.microsoft.com/office/drawing/2014/main" id="{AEF649E3-7252-4F49-AC77-576EF6BABA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41192" y="4235823"/>
            <a:ext cx="2862261" cy="2898403"/>
          </a:xfrm>
          <a:prstGeom prst="rect">
            <a:avLst/>
          </a:prstGeom>
          <a:ln>
            <a:noFill/>
          </a:ln>
        </p:spPr>
      </p:pic>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p:sp>
        <p:nvSpPr>
          <p:cNvPr id="2" name="Rectangle 1">
            <a:extLst>
              <a:ext uri="{FF2B5EF4-FFF2-40B4-BE49-F238E27FC236}">
                <a16:creationId xmlns:a16="http://schemas.microsoft.com/office/drawing/2014/main" id="{5D1E7083-8938-4EAB-9B4F-7F741927C4C3}"/>
              </a:ext>
            </a:extLst>
          </p:cNvPr>
          <p:cNvSpPr/>
          <p:nvPr/>
        </p:nvSpPr>
        <p:spPr>
          <a:xfrm>
            <a:off x="280987" y="895676"/>
            <a:ext cx="11287125" cy="4524315"/>
          </a:xfrm>
          <a:prstGeom prst="rect">
            <a:avLst/>
          </a:prstGeom>
        </p:spPr>
        <p:txBody>
          <a:bodyPr wrap="square">
            <a:spAutoFit/>
          </a:bodyPr>
          <a:lstStyle/>
          <a:p>
            <a:pPr marL="457200" indent="-457200">
              <a:buFont typeface="Wingdings" panose="05000000000000000000" pitchFamily="2" charset="2"/>
              <a:buChar char="q"/>
            </a:pPr>
            <a:r>
              <a:rPr lang="en-US" sz="3200" dirty="0">
                <a:latin typeface="Arial" panose="020B0604020202020204" pitchFamily="34" charset="0"/>
                <a:cs typeface="Arial" panose="020B0604020202020204" pitchFamily="34" charset="0"/>
              </a:rPr>
              <a:t>Describing and Finding the Probabilities of Unions and Intersections Suppose you have a standard deck of 52 cards. </a:t>
            </a:r>
          </a:p>
          <a:p>
            <a:r>
              <a:rPr lang="en-US" sz="3200" dirty="0">
                <a:latin typeface="Arial" panose="020B0604020202020204" pitchFamily="34" charset="0"/>
                <a:cs typeface="Arial" panose="020B0604020202020204" pitchFamily="34" charset="0"/>
              </a:rPr>
              <a:t>Let: </a:t>
            </a:r>
          </a:p>
          <a:p>
            <a:pPr algn="ctr"/>
            <a:r>
              <a:rPr lang="en-US" sz="3200" dirty="0">
                <a:latin typeface="Arial" panose="020B0604020202020204" pitchFamily="34" charset="0"/>
                <a:cs typeface="Arial" panose="020B0604020202020204" pitchFamily="34" charset="0"/>
              </a:rPr>
              <a:t>A: draw a 5 </a:t>
            </a:r>
          </a:p>
          <a:p>
            <a:pPr algn="ctr"/>
            <a:r>
              <a:rPr lang="en-US" sz="3200" dirty="0">
                <a:latin typeface="Arial" panose="020B0604020202020204" pitchFamily="34" charset="0"/>
                <a:cs typeface="Arial" panose="020B0604020202020204" pitchFamily="34" charset="0"/>
              </a:rPr>
              <a:t>B:draw a Jack </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1. Describe A∪B for this experiment, and find the probability, P, of A∪B. </a:t>
            </a:r>
            <a:endParaRPr lang="en-PH" sz="3200" b="1" dirty="0">
              <a:solidFill>
                <a:srgbClr val="FF0000"/>
              </a:solidFill>
              <a:latin typeface="Arial" panose="020B0604020202020204" pitchFamily="34" charset="0"/>
              <a:ea typeface="Times New Roman" panose="02020603050405020304" pitchFamily="18" charset="0"/>
              <a:cs typeface="Arial" panose="020B0604020202020204" pitchFamily="34" charset="0"/>
            </a:endParaRPr>
          </a:p>
        </p:txBody>
      </p:sp>
    </p:spTree>
    <p:custDataLst>
      <p:tags r:id="rId1"/>
    </p:custDataLst>
    <p:extLst>
      <p:ext uri="{BB962C8B-B14F-4D97-AF65-F5344CB8AC3E}">
        <p14:creationId xmlns:p14="http://schemas.microsoft.com/office/powerpoint/2010/main" val="280394475"/>
      </p:ext>
    </p:extLst>
  </p:cSld>
  <p:clrMapOvr>
    <a:masterClrMapping/>
  </p:clrMapOvr>
  <p:transition spd="slow" advTm="102083">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59982"/>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COLLEGE OF TEACHER EDUCATION</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US" sz="1200" dirty="0">
                <a:solidFill>
                  <a:schemeClr val="bg1"/>
                </a:solidFill>
                <a:latin typeface="Arial Black" panose="020B0A04020102020204" pitchFamily="34" charset="0"/>
              </a:rPr>
              <a:t>ADVANCED STATISTICS AND PROBABILITY</a:t>
            </a:r>
          </a:p>
        </p:txBody>
      </p:sp>
      <p:pic>
        <p:nvPicPr>
          <p:cNvPr id="8" name="Picture 7">
            <a:extLst>
              <a:ext uri="{FF2B5EF4-FFF2-40B4-BE49-F238E27FC236}">
                <a16:creationId xmlns:a16="http://schemas.microsoft.com/office/drawing/2014/main" id="{AEF649E3-7252-4F49-AC77-576EF6BABA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41192" y="4235823"/>
            <a:ext cx="2862261" cy="2898403"/>
          </a:xfrm>
          <a:prstGeom prst="rect">
            <a:avLst/>
          </a:prstGeom>
          <a:ln>
            <a:noFill/>
          </a:ln>
        </p:spPr>
      </p:pic>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p:pic>
        <p:nvPicPr>
          <p:cNvPr id="3" name="Picture 2">
            <a:extLst>
              <a:ext uri="{FF2B5EF4-FFF2-40B4-BE49-F238E27FC236}">
                <a16:creationId xmlns:a16="http://schemas.microsoft.com/office/drawing/2014/main" id="{BDE3356C-7693-4D42-B546-C97A3F2F5609}"/>
              </a:ext>
            </a:extLst>
          </p:cNvPr>
          <p:cNvPicPr>
            <a:picLocks noChangeAspect="1"/>
          </p:cNvPicPr>
          <p:nvPr/>
        </p:nvPicPr>
        <p:blipFill>
          <a:blip r:embed="rId7"/>
          <a:stretch>
            <a:fillRect/>
          </a:stretch>
        </p:blipFill>
        <p:spPr>
          <a:xfrm>
            <a:off x="1428751" y="736680"/>
            <a:ext cx="8958262" cy="5225644"/>
          </a:xfrm>
          <a:prstGeom prst="rect">
            <a:avLst/>
          </a:prstGeom>
        </p:spPr>
      </p:pic>
    </p:spTree>
    <p:custDataLst>
      <p:tags r:id="rId1"/>
    </p:custDataLst>
    <p:extLst>
      <p:ext uri="{BB962C8B-B14F-4D97-AF65-F5344CB8AC3E}">
        <p14:creationId xmlns:p14="http://schemas.microsoft.com/office/powerpoint/2010/main" val="3131885928"/>
      </p:ext>
    </p:extLst>
  </p:cSld>
  <p:clrMapOvr>
    <a:masterClrMapping/>
  </p:clrMapOvr>
  <p:transition spd="slow" advTm="102083">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59982"/>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SENIOR HIGH SCHOOL DEPARTMENT</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STATISTICS AND PROBABILITY</a:t>
            </a:r>
          </a:p>
        </p:txBody>
      </p:sp>
      <p:pic>
        <p:nvPicPr>
          <p:cNvPr id="8" name="Picture 7">
            <a:extLst>
              <a:ext uri="{FF2B5EF4-FFF2-40B4-BE49-F238E27FC236}">
                <a16:creationId xmlns:a16="http://schemas.microsoft.com/office/drawing/2014/main" id="{AEF649E3-7252-4F49-AC77-576EF6BABA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41192" y="4235823"/>
            <a:ext cx="2862261" cy="2898403"/>
          </a:xfrm>
          <a:prstGeom prst="rect">
            <a:avLst/>
          </a:prstGeom>
          <a:ln>
            <a:noFill/>
          </a:ln>
        </p:spPr>
      </p:pic>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p:sp>
        <p:nvSpPr>
          <p:cNvPr id="2" name="Rectangle 1">
            <a:extLst>
              <a:ext uri="{FF2B5EF4-FFF2-40B4-BE49-F238E27FC236}">
                <a16:creationId xmlns:a16="http://schemas.microsoft.com/office/drawing/2014/main" id="{3A0EBD74-5775-4184-A9F1-E0579A0ACB58}"/>
              </a:ext>
            </a:extLst>
          </p:cNvPr>
          <p:cNvSpPr/>
          <p:nvPr/>
        </p:nvSpPr>
        <p:spPr>
          <a:xfrm>
            <a:off x="803182" y="700643"/>
            <a:ext cx="10004612" cy="5262979"/>
          </a:xfrm>
          <a:prstGeom prst="rect">
            <a:avLst/>
          </a:prstGeom>
        </p:spPr>
        <p:txBody>
          <a:bodyPr wrap="square">
            <a:spAutoFit/>
          </a:bodyPr>
          <a:lstStyle/>
          <a:p>
            <a:r>
              <a:rPr lang="en-PH" sz="2800" dirty="0">
                <a:latin typeface="Times New Roman" panose="02020603050405020304" pitchFamily="18" charset="0"/>
                <a:cs typeface="Times New Roman" panose="02020603050405020304" pitchFamily="18" charset="0"/>
              </a:rPr>
              <a:t>Counting Techniques</a:t>
            </a:r>
          </a:p>
          <a:p>
            <a:endParaRPr lang="en-PH" sz="2800" dirty="0">
              <a:latin typeface="Times New Roman" panose="02020603050405020304" pitchFamily="18" charset="0"/>
              <a:cs typeface="Times New Roman" panose="02020603050405020304" pitchFamily="18" charset="0"/>
            </a:endParaRPr>
          </a:p>
          <a:p>
            <a:pPr marL="571500" indent="-571500">
              <a:buFontTx/>
              <a:buChar char="-"/>
            </a:pPr>
            <a:r>
              <a:rPr lang="en-PH" sz="2800" dirty="0">
                <a:latin typeface="Times New Roman" panose="02020603050405020304" pitchFamily="18" charset="0"/>
                <a:cs typeface="Times New Roman" panose="02020603050405020304" pitchFamily="18" charset="0"/>
              </a:rPr>
              <a:t>Probability is primarily concerned with predicting chances, especially the occurrence of an event</a:t>
            </a:r>
          </a:p>
          <a:p>
            <a:endParaRPr lang="en-PH" sz="2800" dirty="0">
              <a:latin typeface="Times New Roman" panose="02020603050405020304" pitchFamily="18" charset="0"/>
              <a:cs typeface="Times New Roman" panose="02020603050405020304" pitchFamily="18" charset="0"/>
            </a:endParaRPr>
          </a:p>
          <a:p>
            <a:r>
              <a:rPr lang="en-PH" sz="2800" dirty="0">
                <a:latin typeface="Times New Roman" panose="02020603050405020304" pitchFamily="18" charset="0"/>
                <a:cs typeface="Times New Roman" panose="02020603050405020304" pitchFamily="18" charset="0"/>
              </a:rPr>
              <a:t>Any probability activity, called an experiment, gives results which are known as outcomes. </a:t>
            </a:r>
          </a:p>
          <a:p>
            <a:endParaRPr lang="en-PH" sz="2800" dirty="0">
              <a:latin typeface="Times New Roman" panose="02020603050405020304" pitchFamily="18" charset="0"/>
              <a:cs typeface="Times New Roman" panose="02020603050405020304" pitchFamily="18" charset="0"/>
            </a:endParaRPr>
          </a:p>
          <a:p>
            <a:r>
              <a:rPr lang="en-PH" sz="2800" dirty="0">
                <a:latin typeface="Times New Roman" panose="02020603050405020304" pitchFamily="18" charset="0"/>
                <a:cs typeface="Times New Roman" panose="02020603050405020304" pitchFamily="18" charset="0"/>
              </a:rPr>
              <a:t>Tree diagram – is a graphic organizer that makes use of branching connecting lines to represent a certain relationship between events. </a:t>
            </a:r>
          </a:p>
          <a:p>
            <a:pPr marL="571500" indent="-571500">
              <a:buFontTx/>
              <a:buChar char="-"/>
            </a:pPr>
            <a:endParaRPr lang="en-PH" sz="2800" dirty="0">
              <a:latin typeface="Times New Roman" panose="02020603050405020304" pitchFamily="18" charset="0"/>
              <a:cs typeface="Times New Roman" panose="02020603050405020304" pitchFamily="18" charset="0"/>
            </a:endParaRPr>
          </a:p>
          <a:p>
            <a:pPr marL="571500" indent="-571500">
              <a:buFontTx/>
              <a:buChar char="-"/>
            </a:pPr>
            <a:endParaRPr lang="en-PH" sz="28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496972018"/>
      </p:ext>
    </p:extLst>
  </p:cSld>
  <p:clrMapOvr>
    <a:masterClrMapping/>
  </p:clrMapOvr>
  <p:transition spd="slow" advTm="102083">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59982"/>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SENIOR HIGH SCHOOL DEPARTMENT</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STATISTICS AND PROBABILITY</a:t>
            </a:r>
          </a:p>
        </p:txBody>
      </p:sp>
      <p:pic>
        <p:nvPicPr>
          <p:cNvPr id="8" name="Picture 7">
            <a:extLst>
              <a:ext uri="{FF2B5EF4-FFF2-40B4-BE49-F238E27FC236}">
                <a16:creationId xmlns:a16="http://schemas.microsoft.com/office/drawing/2014/main" id="{AEF649E3-7252-4F49-AC77-576EF6BABA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41192" y="4235823"/>
            <a:ext cx="2862261" cy="2898403"/>
          </a:xfrm>
          <a:prstGeom prst="rect">
            <a:avLst/>
          </a:prstGeom>
          <a:ln>
            <a:noFill/>
          </a:ln>
        </p:spPr>
      </p:pic>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p:sp>
        <p:nvSpPr>
          <p:cNvPr id="2" name="Rectangle 1">
            <a:extLst>
              <a:ext uri="{FF2B5EF4-FFF2-40B4-BE49-F238E27FC236}">
                <a16:creationId xmlns:a16="http://schemas.microsoft.com/office/drawing/2014/main" id="{3A0EBD74-5775-4184-A9F1-E0579A0ACB58}"/>
              </a:ext>
            </a:extLst>
          </p:cNvPr>
          <p:cNvSpPr/>
          <p:nvPr/>
        </p:nvSpPr>
        <p:spPr>
          <a:xfrm>
            <a:off x="860332" y="1413063"/>
            <a:ext cx="10698256" cy="4031873"/>
          </a:xfrm>
          <a:prstGeom prst="rect">
            <a:avLst/>
          </a:prstGeom>
        </p:spPr>
        <p:txBody>
          <a:bodyPr wrap="square">
            <a:spAutoFit/>
          </a:bodyPr>
          <a:lstStyle/>
          <a:p>
            <a:r>
              <a:rPr lang="en-PH" sz="3200" dirty="0"/>
              <a:t>Example no. 1</a:t>
            </a:r>
          </a:p>
          <a:p>
            <a:endParaRPr lang="en-PH" sz="3200" dirty="0"/>
          </a:p>
          <a:p>
            <a:r>
              <a:rPr lang="en-PH" sz="3200" dirty="0"/>
              <a:t>You are driving down McArthur Highway where you encounter two intersections. In each intersection, there are traffic lights installed displaying green, red, and yellow lights. How many different sequences of lights could you encounter after passing through the two intersections?</a:t>
            </a:r>
          </a:p>
          <a:p>
            <a:pPr marL="571500" indent="-571500">
              <a:buFontTx/>
              <a:buChar char="-"/>
            </a:pPr>
            <a:endParaRPr lang="en-PH" sz="32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20637642"/>
      </p:ext>
    </p:extLst>
  </p:cSld>
  <p:clrMapOvr>
    <a:masterClrMapping/>
  </p:clrMapOvr>
  <p:transition spd="slow" advTm="102083">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59982"/>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SENIOR HIGH SCHOOL DEPARTMENT</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STATISTICS AND PROBABILITY</a:t>
            </a:r>
          </a:p>
        </p:txBody>
      </p:sp>
      <p:pic>
        <p:nvPicPr>
          <p:cNvPr id="8" name="Picture 7">
            <a:extLst>
              <a:ext uri="{FF2B5EF4-FFF2-40B4-BE49-F238E27FC236}">
                <a16:creationId xmlns:a16="http://schemas.microsoft.com/office/drawing/2014/main" id="{AEF649E3-7252-4F49-AC77-576EF6BABA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41192" y="4235823"/>
            <a:ext cx="2862261" cy="2898403"/>
          </a:xfrm>
          <a:prstGeom prst="rect">
            <a:avLst/>
          </a:prstGeom>
          <a:ln>
            <a:noFill/>
          </a:ln>
        </p:spPr>
      </p:pic>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A0EBD74-5775-4184-A9F1-E0579A0ACB58}"/>
                  </a:ext>
                </a:extLst>
              </p:cNvPr>
              <p:cNvSpPr/>
              <p:nvPr/>
            </p:nvSpPr>
            <p:spPr>
              <a:xfrm>
                <a:off x="746872" y="1413063"/>
                <a:ext cx="10698256" cy="4031873"/>
              </a:xfrm>
              <a:prstGeom prst="rect">
                <a:avLst/>
              </a:prstGeom>
            </p:spPr>
            <p:txBody>
              <a:bodyPr wrap="square">
                <a:spAutoFit/>
              </a:bodyPr>
              <a:lstStyle/>
              <a:p>
                <a:r>
                  <a:rPr lang="en-PH" sz="3200" dirty="0">
                    <a:latin typeface="Times New Roman" panose="02020603050405020304" pitchFamily="18" charset="0"/>
                    <a:cs typeface="Times New Roman" panose="02020603050405020304" pitchFamily="18" charset="0"/>
                  </a:rPr>
                  <a:t>Fundamental Counting Principle</a:t>
                </a:r>
              </a:p>
              <a:p>
                <a:endParaRPr lang="en-PH" sz="3200" dirty="0">
                  <a:latin typeface="Times New Roman" panose="02020603050405020304" pitchFamily="18" charset="0"/>
                  <a:cs typeface="Times New Roman" panose="02020603050405020304" pitchFamily="18" charset="0"/>
                </a:endParaRPr>
              </a:p>
              <a:p>
                <a:r>
                  <a:rPr lang="en-PH" sz="3200" dirty="0"/>
                  <a:t>General counting principle: Multiplication rule</a:t>
                </a:r>
              </a:p>
              <a:p>
                <a:r>
                  <a:rPr lang="en-PH" sz="3200" dirty="0"/>
                  <a:t> If k choices are made in which there are </a:t>
                </a:r>
                <a14:m>
                  <m:oMath xmlns:m="http://schemas.openxmlformats.org/officeDocument/2006/math">
                    <m:sSub>
                      <m:sSubPr>
                        <m:ctrlPr>
                          <a:rPr lang="en-PH" sz="3200" i="1">
                            <a:latin typeface="Cambria Math" panose="02040503050406030204" pitchFamily="18" charset="0"/>
                          </a:rPr>
                        </m:ctrlPr>
                      </m:sSubPr>
                      <m:e>
                        <m:r>
                          <a:rPr lang="en-PH" sz="3200" i="1">
                            <a:latin typeface="Cambria Math" panose="02040503050406030204" pitchFamily="18" charset="0"/>
                          </a:rPr>
                          <m:t>𝑚</m:t>
                        </m:r>
                      </m:e>
                      <m:sub>
                        <m:r>
                          <a:rPr lang="en-PH" sz="3200" i="1">
                            <a:latin typeface="Cambria Math" panose="02040503050406030204" pitchFamily="18" charset="0"/>
                          </a:rPr>
                          <m:t>1</m:t>
                        </m:r>
                      </m:sub>
                    </m:sSub>
                    <m:r>
                      <a:rPr lang="en-PH" sz="3200" i="1">
                        <a:latin typeface="Cambria Math" panose="02040503050406030204" pitchFamily="18" charset="0"/>
                      </a:rPr>
                      <m:t> </m:t>
                    </m:r>
                  </m:oMath>
                </a14:m>
                <a:r>
                  <a:rPr lang="en-PH" sz="3200" dirty="0"/>
                  <a:t>ways for the first choice, </a:t>
                </a:r>
                <a14:m>
                  <m:oMath xmlns:m="http://schemas.openxmlformats.org/officeDocument/2006/math">
                    <m:sSub>
                      <m:sSubPr>
                        <m:ctrlPr>
                          <a:rPr lang="en-PH" sz="3200" i="1">
                            <a:latin typeface="Cambria Math" panose="02040503050406030204" pitchFamily="18" charset="0"/>
                          </a:rPr>
                        </m:ctrlPr>
                      </m:sSubPr>
                      <m:e>
                        <m:r>
                          <a:rPr lang="en-PH" sz="3200" i="1">
                            <a:latin typeface="Cambria Math" panose="02040503050406030204" pitchFamily="18" charset="0"/>
                          </a:rPr>
                          <m:t>𝑚</m:t>
                        </m:r>
                      </m:e>
                      <m:sub>
                        <m:r>
                          <a:rPr lang="en-PH" sz="3200" i="1">
                            <a:latin typeface="Cambria Math" panose="02040503050406030204" pitchFamily="18" charset="0"/>
                          </a:rPr>
                          <m:t>2</m:t>
                        </m:r>
                      </m:sub>
                    </m:sSub>
                    <m:r>
                      <a:rPr lang="en-PH" sz="3200" i="1">
                        <a:latin typeface="Cambria Math" panose="02040503050406030204" pitchFamily="18" charset="0"/>
                      </a:rPr>
                      <m:t> </m:t>
                    </m:r>
                  </m:oMath>
                </a14:m>
                <a:r>
                  <a:rPr lang="en-PH" sz="3200" dirty="0"/>
                  <a:t>ways for the second choice, </a:t>
                </a:r>
                <a14:m>
                  <m:oMath xmlns:m="http://schemas.openxmlformats.org/officeDocument/2006/math">
                    <m:sSub>
                      <m:sSubPr>
                        <m:ctrlPr>
                          <a:rPr lang="en-PH" sz="3200" i="1">
                            <a:latin typeface="Cambria Math" panose="02040503050406030204" pitchFamily="18" charset="0"/>
                          </a:rPr>
                        </m:ctrlPr>
                      </m:sSubPr>
                      <m:e>
                        <m:r>
                          <a:rPr lang="en-PH" sz="3200" i="1">
                            <a:latin typeface="Cambria Math" panose="02040503050406030204" pitchFamily="18" charset="0"/>
                          </a:rPr>
                          <m:t>𝑚</m:t>
                        </m:r>
                      </m:e>
                      <m:sub>
                        <m:r>
                          <a:rPr lang="en-PH" sz="3200" i="1">
                            <a:latin typeface="Cambria Math" panose="02040503050406030204" pitchFamily="18" charset="0"/>
                          </a:rPr>
                          <m:t>3</m:t>
                        </m:r>
                      </m:sub>
                    </m:sSub>
                    <m:r>
                      <a:rPr lang="en-PH" sz="3200" i="1">
                        <a:latin typeface="Cambria Math" panose="02040503050406030204" pitchFamily="18" charset="0"/>
                      </a:rPr>
                      <m:t> </m:t>
                    </m:r>
                  </m:oMath>
                </a14:m>
                <a:r>
                  <a:rPr lang="en-PH" sz="3200" dirty="0"/>
                  <a:t>ways for the third, and so on, there are </a:t>
                </a:r>
                <a14:m>
                  <m:oMath xmlns:m="http://schemas.openxmlformats.org/officeDocument/2006/math">
                    <m:sSub>
                      <m:sSubPr>
                        <m:ctrlPr>
                          <a:rPr lang="en-PH" sz="3200" i="1">
                            <a:latin typeface="Cambria Math" panose="02040503050406030204" pitchFamily="18" charset="0"/>
                          </a:rPr>
                        </m:ctrlPr>
                      </m:sSubPr>
                      <m:e>
                        <m:r>
                          <a:rPr lang="en-PH" sz="3200" i="1">
                            <a:latin typeface="Cambria Math" panose="02040503050406030204" pitchFamily="18" charset="0"/>
                          </a:rPr>
                          <m:t>𝑚</m:t>
                        </m:r>
                      </m:e>
                      <m:sub>
                        <m:r>
                          <a:rPr lang="en-PH" sz="3200" i="1">
                            <a:latin typeface="Cambria Math" panose="02040503050406030204" pitchFamily="18" charset="0"/>
                          </a:rPr>
                          <m:t>1</m:t>
                        </m:r>
                      </m:sub>
                    </m:sSub>
                    <m:r>
                      <a:rPr lang="en-PH" sz="3200" i="1">
                        <a:latin typeface="Cambria Math" panose="02040503050406030204" pitchFamily="18" charset="0"/>
                      </a:rPr>
                      <m:t> </m:t>
                    </m:r>
                  </m:oMath>
                </a14:m>
                <a:r>
                  <a:rPr lang="en-PH" sz="3200" dirty="0"/>
                  <a:t>x </a:t>
                </a:r>
                <a14:m>
                  <m:oMath xmlns:m="http://schemas.openxmlformats.org/officeDocument/2006/math">
                    <m:sSub>
                      <m:sSubPr>
                        <m:ctrlPr>
                          <a:rPr lang="en-PH" sz="3200" i="1">
                            <a:latin typeface="Cambria Math" panose="02040503050406030204" pitchFamily="18" charset="0"/>
                          </a:rPr>
                        </m:ctrlPr>
                      </m:sSubPr>
                      <m:e>
                        <m:r>
                          <a:rPr lang="en-PH" sz="3200" i="1">
                            <a:latin typeface="Cambria Math" panose="02040503050406030204" pitchFamily="18" charset="0"/>
                          </a:rPr>
                          <m:t>𝑚</m:t>
                        </m:r>
                      </m:e>
                      <m:sub>
                        <m:r>
                          <a:rPr lang="en-PH" sz="3200" i="1">
                            <a:latin typeface="Cambria Math" panose="02040503050406030204" pitchFamily="18" charset="0"/>
                          </a:rPr>
                          <m:t>2</m:t>
                        </m:r>
                      </m:sub>
                    </m:sSub>
                    <m:r>
                      <a:rPr lang="en-PH" sz="3200" i="1">
                        <a:latin typeface="Cambria Math" panose="02040503050406030204" pitchFamily="18" charset="0"/>
                      </a:rPr>
                      <m:t> </m:t>
                    </m:r>
                  </m:oMath>
                </a14:m>
                <a:r>
                  <a:rPr lang="en-PH" sz="3200" dirty="0"/>
                  <a:t>x </a:t>
                </a:r>
                <a14:m>
                  <m:oMath xmlns:m="http://schemas.openxmlformats.org/officeDocument/2006/math">
                    <m:sSub>
                      <m:sSubPr>
                        <m:ctrlPr>
                          <a:rPr lang="en-PH" sz="3200" i="1">
                            <a:latin typeface="Cambria Math" panose="02040503050406030204" pitchFamily="18" charset="0"/>
                          </a:rPr>
                        </m:ctrlPr>
                      </m:sSubPr>
                      <m:e>
                        <m:r>
                          <a:rPr lang="en-PH" sz="3200" i="1">
                            <a:latin typeface="Cambria Math" panose="02040503050406030204" pitchFamily="18" charset="0"/>
                          </a:rPr>
                          <m:t>𝑚</m:t>
                        </m:r>
                      </m:e>
                      <m:sub>
                        <m:r>
                          <a:rPr lang="en-PH" sz="3200" i="1">
                            <a:latin typeface="Cambria Math" panose="02040503050406030204" pitchFamily="18" charset="0"/>
                          </a:rPr>
                          <m:t>3</m:t>
                        </m:r>
                      </m:sub>
                    </m:sSub>
                    <m:r>
                      <a:rPr lang="en-PH" sz="3200" i="1">
                        <a:latin typeface="Cambria Math" panose="02040503050406030204" pitchFamily="18" charset="0"/>
                      </a:rPr>
                      <m:t> </m:t>
                    </m:r>
                  </m:oMath>
                </a14:m>
                <a:r>
                  <a:rPr lang="en-PH" sz="3200" dirty="0"/>
                  <a:t>x……. </a:t>
                </a:r>
                <a14:m>
                  <m:oMath xmlns:m="http://schemas.openxmlformats.org/officeDocument/2006/math">
                    <m:sSub>
                      <m:sSubPr>
                        <m:ctrlPr>
                          <a:rPr lang="en-PH" sz="3200" i="1">
                            <a:latin typeface="Cambria Math" panose="02040503050406030204" pitchFamily="18" charset="0"/>
                          </a:rPr>
                        </m:ctrlPr>
                      </m:sSubPr>
                      <m:e>
                        <m:r>
                          <a:rPr lang="en-PH" sz="3200" i="1">
                            <a:latin typeface="Cambria Math" panose="02040503050406030204" pitchFamily="18" charset="0"/>
                          </a:rPr>
                          <m:t>𝑚</m:t>
                        </m:r>
                      </m:e>
                      <m:sub>
                        <m:r>
                          <a:rPr lang="en-PH" sz="3200" i="1">
                            <a:latin typeface="Cambria Math" panose="02040503050406030204" pitchFamily="18" charset="0"/>
                          </a:rPr>
                          <m:t>𝑘</m:t>
                        </m:r>
                        <m:r>
                          <a:rPr lang="en-PH" sz="3200" i="1">
                            <a:latin typeface="Cambria Math" panose="02040503050406030204" pitchFamily="18" charset="0"/>
                          </a:rPr>
                          <m:t> </m:t>
                        </m:r>
                      </m:sub>
                    </m:sSub>
                    <m:r>
                      <a:rPr lang="en-PH" sz="3200" i="1">
                        <a:latin typeface="Cambria Math" panose="02040503050406030204" pitchFamily="18" charset="0"/>
                      </a:rPr>
                      <m:t> </m:t>
                    </m:r>
                  </m:oMath>
                </a14:m>
                <a:r>
                  <a:rPr lang="en-PH" sz="3200" dirty="0"/>
                  <a:t>number of possible outcomes. </a:t>
                </a:r>
              </a:p>
              <a:p>
                <a:endParaRPr lang="en-PH" sz="3200" dirty="0">
                  <a:latin typeface="Times New Roman" panose="02020603050405020304" pitchFamily="18" charset="0"/>
                  <a:cs typeface="Times New Roman" panose="02020603050405020304" pitchFamily="18" charset="0"/>
                </a:endParaRPr>
              </a:p>
            </p:txBody>
          </p:sp>
        </mc:Choice>
        <mc:Fallback xmlns="">
          <p:sp>
            <p:nvSpPr>
              <p:cNvPr id="2" name="Rectangle 1">
                <a:extLst>
                  <a:ext uri="{FF2B5EF4-FFF2-40B4-BE49-F238E27FC236}">
                    <a16:creationId xmlns:a16="http://schemas.microsoft.com/office/drawing/2014/main" id="{3A0EBD74-5775-4184-A9F1-E0579A0ACB58}"/>
                  </a:ext>
                </a:extLst>
              </p:cNvPr>
              <p:cNvSpPr>
                <a:spLocks noRot="1" noChangeAspect="1" noMove="1" noResize="1" noEditPoints="1" noAdjustHandles="1" noChangeArrowheads="1" noChangeShapeType="1" noTextEdit="1"/>
              </p:cNvSpPr>
              <p:nvPr/>
            </p:nvSpPr>
            <p:spPr>
              <a:xfrm>
                <a:off x="746872" y="1413063"/>
                <a:ext cx="10698256" cy="4031873"/>
              </a:xfrm>
              <a:prstGeom prst="rect">
                <a:avLst/>
              </a:prstGeom>
              <a:blipFill>
                <a:blip r:embed="rId7"/>
                <a:stretch>
                  <a:fillRect l="-1482" t="-2118"/>
                </a:stretch>
              </a:blipFill>
            </p:spPr>
            <p:txBody>
              <a:bodyPr/>
              <a:lstStyle/>
              <a:p>
                <a:r>
                  <a:rPr lang="en-PH">
                    <a:noFill/>
                  </a:rPr>
                  <a:t> </a:t>
                </a:r>
              </a:p>
            </p:txBody>
          </p:sp>
        </mc:Fallback>
      </mc:AlternateContent>
    </p:spTree>
    <p:custDataLst>
      <p:tags r:id="rId1"/>
    </p:custDataLst>
    <p:extLst>
      <p:ext uri="{BB962C8B-B14F-4D97-AF65-F5344CB8AC3E}">
        <p14:creationId xmlns:p14="http://schemas.microsoft.com/office/powerpoint/2010/main" val="2849835151"/>
      </p:ext>
    </p:extLst>
  </p:cSld>
  <p:clrMapOvr>
    <a:masterClrMapping/>
  </p:clrMapOvr>
  <p:transition spd="slow" advTm="102083">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59982"/>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SENIOR HIGH SCHOOL DEPARTMENT</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STATISTICS AND PROBABILITY</a:t>
            </a:r>
          </a:p>
        </p:txBody>
      </p:sp>
      <p:pic>
        <p:nvPicPr>
          <p:cNvPr id="8" name="Picture 7">
            <a:extLst>
              <a:ext uri="{FF2B5EF4-FFF2-40B4-BE49-F238E27FC236}">
                <a16:creationId xmlns:a16="http://schemas.microsoft.com/office/drawing/2014/main" id="{AEF649E3-7252-4F49-AC77-576EF6BABA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41192" y="4235823"/>
            <a:ext cx="2862261" cy="2898403"/>
          </a:xfrm>
          <a:prstGeom prst="rect">
            <a:avLst/>
          </a:prstGeom>
          <a:ln>
            <a:noFill/>
          </a:ln>
        </p:spPr>
      </p:pic>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A0EBD74-5775-4184-A9F1-E0579A0ACB58}"/>
                  </a:ext>
                </a:extLst>
              </p:cNvPr>
              <p:cNvSpPr/>
              <p:nvPr/>
            </p:nvSpPr>
            <p:spPr>
              <a:xfrm>
                <a:off x="746872" y="1062026"/>
                <a:ext cx="10698256" cy="4524315"/>
              </a:xfrm>
              <a:prstGeom prst="rect">
                <a:avLst/>
              </a:prstGeom>
            </p:spPr>
            <p:txBody>
              <a:bodyPr wrap="square">
                <a:spAutoFit/>
              </a:bodyPr>
              <a:lstStyle/>
              <a:p>
                <a:r>
                  <a:rPr lang="en-PH" sz="3200" dirty="0"/>
                  <a:t>Example no. 2</a:t>
                </a:r>
              </a:p>
              <a:p>
                <a:endParaRPr lang="en-PH" sz="3200" dirty="0"/>
              </a:p>
              <a:p>
                <a:r>
                  <a:rPr lang="en-PH" sz="3200" dirty="0"/>
                  <a:t>When three dice are thrown, how many different outcomes are possible?</a:t>
                </a:r>
              </a:p>
              <a:p>
                <a:endParaRPr lang="en-PH" sz="3200" dirty="0">
                  <a:latin typeface="Times New Roman" panose="02020603050405020304" pitchFamily="18" charset="0"/>
                  <a:cs typeface="Times New Roman" panose="02020603050405020304" pitchFamily="18" charset="0"/>
                </a:endParaRPr>
              </a:p>
              <a:p>
                <a:r>
                  <a:rPr lang="en-PH" sz="3200" dirty="0"/>
                  <a:t>Since there are 6 possible outcomes for each die, then the total number of outcomes as given by the general principle of counting is 6x6x6= </a:t>
                </a:r>
                <a14:m>
                  <m:oMath xmlns:m="http://schemas.openxmlformats.org/officeDocument/2006/math">
                    <m:sSup>
                      <m:sSupPr>
                        <m:ctrlPr>
                          <a:rPr lang="en-PH" sz="3200" i="1">
                            <a:latin typeface="Cambria Math" panose="02040503050406030204" pitchFamily="18" charset="0"/>
                          </a:rPr>
                        </m:ctrlPr>
                      </m:sSupPr>
                      <m:e>
                        <m:r>
                          <a:rPr lang="en-PH" sz="3200" i="1">
                            <a:latin typeface="Cambria Math" panose="02040503050406030204" pitchFamily="18" charset="0"/>
                          </a:rPr>
                          <m:t>6</m:t>
                        </m:r>
                      </m:e>
                      <m:sup>
                        <m:r>
                          <a:rPr lang="en-PH" sz="3200" i="1">
                            <a:latin typeface="Cambria Math" panose="02040503050406030204" pitchFamily="18" charset="0"/>
                          </a:rPr>
                          <m:t>3</m:t>
                        </m:r>
                      </m:sup>
                    </m:sSup>
                  </m:oMath>
                </a14:m>
                <a:r>
                  <a:rPr lang="en-PH" sz="3200" dirty="0"/>
                  <a:t>= 216</a:t>
                </a:r>
              </a:p>
              <a:p>
                <a:endParaRPr lang="en-PH" sz="3200" dirty="0">
                  <a:latin typeface="Times New Roman" panose="02020603050405020304" pitchFamily="18" charset="0"/>
                  <a:cs typeface="Times New Roman" panose="02020603050405020304" pitchFamily="18" charset="0"/>
                </a:endParaRPr>
              </a:p>
            </p:txBody>
          </p:sp>
        </mc:Choice>
        <mc:Fallback xmlns="">
          <p:sp>
            <p:nvSpPr>
              <p:cNvPr id="2" name="Rectangle 1">
                <a:extLst>
                  <a:ext uri="{FF2B5EF4-FFF2-40B4-BE49-F238E27FC236}">
                    <a16:creationId xmlns:a16="http://schemas.microsoft.com/office/drawing/2014/main" id="{3A0EBD74-5775-4184-A9F1-E0579A0ACB58}"/>
                  </a:ext>
                </a:extLst>
              </p:cNvPr>
              <p:cNvSpPr>
                <a:spLocks noRot="1" noChangeAspect="1" noMove="1" noResize="1" noEditPoints="1" noAdjustHandles="1" noChangeArrowheads="1" noChangeShapeType="1" noTextEdit="1"/>
              </p:cNvSpPr>
              <p:nvPr/>
            </p:nvSpPr>
            <p:spPr>
              <a:xfrm>
                <a:off x="746872" y="1062026"/>
                <a:ext cx="10698256" cy="4524315"/>
              </a:xfrm>
              <a:prstGeom prst="rect">
                <a:avLst/>
              </a:prstGeom>
              <a:blipFill>
                <a:blip r:embed="rId7"/>
                <a:stretch>
                  <a:fillRect l="-1482" t="-1752" r="-1710"/>
                </a:stretch>
              </a:blipFill>
            </p:spPr>
            <p:txBody>
              <a:bodyPr/>
              <a:lstStyle/>
              <a:p>
                <a:r>
                  <a:rPr lang="en-PH">
                    <a:noFill/>
                  </a:rPr>
                  <a:t> </a:t>
                </a:r>
              </a:p>
            </p:txBody>
          </p:sp>
        </mc:Fallback>
      </mc:AlternateContent>
    </p:spTree>
    <p:custDataLst>
      <p:tags r:id="rId1"/>
    </p:custDataLst>
    <p:extLst>
      <p:ext uri="{BB962C8B-B14F-4D97-AF65-F5344CB8AC3E}">
        <p14:creationId xmlns:p14="http://schemas.microsoft.com/office/powerpoint/2010/main" val="1023131471"/>
      </p:ext>
    </p:extLst>
  </p:cSld>
  <p:clrMapOvr>
    <a:masterClrMapping/>
  </p:clrMapOvr>
  <p:transition spd="slow" advTm="102083">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59982"/>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SENIOR HIGH SCHOOL DEPARTMENT</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STATISTICS AND PROBABILITY</a:t>
            </a:r>
          </a:p>
        </p:txBody>
      </p:sp>
      <p:pic>
        <p:nvPicPr>
          <p:cNvPr id="8" name="Picture 7">
            <a:extLst>
              <a:ext uri="{FF2B5EF4-FFF2-40B4-BE49-F238E27FC236}">
                <a16:creationId xmlns:a16="http://schemas.microsoft.com/office/drawing/2014/main" id="{AEF649E3-7252-4F49-AC77-576EF6BABA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41192" y="4235823"/>
            <a:ext cx="2862261" cy="2898403"/>
          </a:xfrm>
          <a:prstGeom prst="rect">
            <a:avLst/>
          </a:prstGeom>
          <a:ln>
            <a:noFill/>
          </a:ln>
        </p:spPr>
      </p:pic>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A0EBD74-5775-4184-A9F1-E0579A0ACB58}"/>
                  </a:ext>
                </a:extLst>
              </p:cNvPr>
              <p:cNvSpPr/>
              <p:nvPr/>
            </p:nvSpPr>
            <p:spPr>
              <a:xfrm>
                <a:off x="746872" y="2010304"/>
                <a:ext cx="10698256" cy="2554545"/>
              </a:xfrm>
              <a:prstGeom prst="rect">
                <a:avLst/>
              </a:prstGeom>
            </p:spPr>
            <p:txBody>
              <a:bodyPr wrap="square">
                <a:spAutoFit/>
              </a:bodyPr>
              <a:lstStyle/>
              <a:p>
                <a:r>
                  <a:rPr lang="en-PH" sz="3200" dirty="0"/>
                  <a:t>General Counting Principle: Addition Rule</a:t>
                </a:r>
              </a:p>
              <a:p>
                <a:r>
                  <a:rPr lang="en-PH" sz="3200" dirty="0"/>
                  <a:t>  If a choice can be done in </a:t>
                </a:r>
                <a14:m>
                  <m:oMath xmlns:m="http://schemas.openxmlformats.org/officeDocument/2006/math">
                    <m:sSub>
                      <m:sSubPr>
                        <m:ctrlPr>
                          <a:rPr lang="en-PH" sz="3200" i="1">
                            <a:latin typeface="Cambria Math" panose="02040503050406030204" pitchFamily="18" charset="0"/>
                          </a:rPr>
                        </m:ctrlPr>
                      </m:sSubPr>
                      <m:e>
                        <m:r>
                          <a:rPr lang="en-PH" sz="3200" i="1">
                            <a:latin typeface="Cambria Math" panose="02040503050406030204" pitchFamily="18" charset="0"/>
                          </a:rPr>
                          <m:t>𝑚</m:t>
                        </m:r>
                      </m:e>
                      <m:sub>
                        <m:r>
                          <a:rPr lang="en-PH" sz="3200" i="1">
                            <a:latin typeface="Cambria Math" panose="02040503050406030204" pitchFamily="18" charset="0"/>
                          </a:rPr>
                          <m:t>1</m:t>
                        </m:r>
                      </m:sub>
                    </m:sSub>
                    <m:r>
                      <a:rPr lang="en-PH" sz="3200" i="1">
                        <a:latin typeface="Cambria Math" panose="02040503050406030204" pitchFamily="18" charset="0"/>
                      </a:rPr>
                      <m:t> </m:t>
                    </m:r>
                  </m:oMath>
                </a14:m>
                <a:r>
                  <a:rPr lang="en-PH" sz="3200" dirty="0"/>
                  <a:t>ways and another in </a:t>
                </a:r>
                <a14:m>
                  <m:oMath xmlns:m="http://schemas.openxmlformats.org/officeDocument/2006/math">
                    <m:sSub>
                      <m:sSubPr>
                        <m:ctrlPr>
                          <a:rPr lang="en-PH" sz="3200" i="1">
                            <a:latin typeface="Cambria Math" panose="02040503050406030204" pitchFamily="18" charset="0"/>
                          </a:rPr>
                        </m:ctrlPr>
                      </m:sSubPr>
                      <m:e>
                        <m:r>
                          <a:rPr lang="en-PH" sz="3200" i="1">
                            <a:latin typeface="Cambria Math" panose="02040503050406030204" pitchFamily="18" charset="0"/>
                          </a:rPr>
                          <m:t>𝑚</m:t>
                        </m:r>
                      </m:e>
                      <m:sub>
                        <m:r>
                          <a:rPr lang="en-PH" sz="3200" i="1">
                            <a:latin typeface="Cambria Math" panose="02040503050406030204" pitchFamily="18" charset="0"/>
                          </a:rPr>
                          <m:t>2</m:t>
                        </m:r>
                      </m:sub>
                    </m:sSub>
                    <m:r>
                      <a:rPr lang="en-PH" sz="3200" i="1">
                        <a:latin typeface="Cambria Math" panose="02040503050406030204" pitchFamily="18" charset="0"/>
                      </a:rPr>
                      <m:t> </m:t>
                    </m:r>
                  </m:oMath>
                </a14:m>
                <a:r>
                  <a:rPr lang="en-PH" sz="3200" dirty="0"/>
                  <a:t>ways such that the two choices cannot be made at the same time, then the total number of possible outcomes is </a:t>
                </a:r>
                <a14:m>
                  <m:oMath xmlns:m="http://schemas.openxmlformats.org/officeDocument/2006/math">
                    <m:sSub>
                      <m:sSubPr>
                        <m:ctrlPr>
                          <a:rPr lang="en-PH" sz="3200" i="1">
                            <a:latin typeface="Cambria Math" panose="02040503050406030204" pitchFamily="18" charset="0"/>
                          </a:rPr>
                        </m:ctrlPr>
                      </m:sSubPr>
                      <m:e>
                        <m:r>
                          <a:rPr lang="en-PH" sz="3200" i="1">
                            <a:latin typeface="Cambria Math" panose="02040503050406030204" pitchFamily="18" charset="0"/>
                          </a:rPr>
                          <m:t>𝑚</m:t>
                        </m:r>
                      </m:e>
                      <m:sub>
                        <m:r>
                          <a:rPr lang="en-PH" sz="3200" i="1">
                            <a:latin typeface="Cambria Math" panose="02040503050406030204" pitchFamily="18" charset="0"/>
                          </a:rPr>
                          <m:t>1</m:t>
                        </m:r>
                      </m:sub>
                    </m:sSub>
                    <m:r>
                      <a:rPr lang="en-PH" sz="3200" i="1">
                        <a:latin typeface="Cambria Math" panose="02040503050406030204" pitchFamily="18" charset="0"/>
                      </a:rPr>
                      <m:t> </m:t>
                    </m:r>
                  </m:oMath>
                </a14:m>
                <a:r>
                  <a:rPr lang="en-PH" sz="3200" dirty="0"/>
                  <a:t>+ </a:t>
                </a:r>
                <a14:m>
                  <m:oMath xmlns:m="http://schemas.openxmlformats.org/officeDocument/2006/math">
                    <m:sSub>
                      <m:sSubPr>
                        <m:ctrlPr>
                          <a:rPr lang="en-PH" sz="3200" i="1">
                            <a:latin typeface="Cambria Math" panose="02040503050406030204" pitchFamily="18" charset="0"/>
                          </a:rPr>
                        </m:ctrlPr>
                      </m:sSubPr>
                      <m:e>
                        <m:r>
                          <a:rPr lang="en-PH" sz="3200" i="1">
                            <a:latin typeface="Cambria Math" panose="02040503050406030204" pitchFamily="18" charset="0"/>
                          </a:rPr>
                          <m:t>𝑚</m:t>
                        </m:r>
                      </m:e>
                      <m:sub>
                        <m:r>
                          <a:rPr lang="en-PH" sz="3200" i="1">
                            <a:latin typeface="Cambria Math" panose="02040503050406030204" pitchFamily="18" charset="0"/>
                          </a:rPr>
                          <m:t>2</m:t>
                        </m:r>
                      </m:sub>
                    </m:sSub>
                    <m:r>
                      <a:rPr lang="en-PH" sz="3200" i="1">
                        <a:latin typeface="Cambria Math" panose="02040503050406030204" pitchFamily="18" charset="0"/>
                      </a:rPr>
                      <m:t> </m:t>
                    </m:r>
                  </m:oMath>
                </a14:m>
                <a:r>
                  <a:rPr lang="en-PH" sz="3200" dirty="0"/>
                  <a:t>.</a:t>
                </a:r>
              </a:p>
              <a:p>
                <a:endParaRPr lang="en-PH" sz="3200" dirty="0">
                  <a:latin typeface="Times New Roman" panose="02020603050405020304" pitchFamily="18" charset="0"/>
                  <a:cs typeface="Times New Roman" panose="02020603050405020304" pitchFamily="18" charset="0"/>
                </a:endParaRPr>
              </a:p>
            </p:txBody>
          </p:sp>
        </mc:Choice>
        <mc:Fallback xmlns="">
          <p:sp>
            <p:nvSpPr>
              <p:cNvPr id="2" name="Rectangle 1">
                <a:extLst>
                  <a:ext uri="{FF2B5EF4-FFF2-40B4-BE49-F238E27FC236}">
                    <a16:creationId xmlns:a16="http://schemas.microsoft.com/office/drawing/2014/main" id="{3A0EBD74-5775-4184-A9F1-E0579A0ACB58}"/>
                  </a:ext>
                </a:extLst>
              </p:cNvPr>
              <p:cNvSpPr>
                <a:spLocks noRot="1" noChangeAspect="1" noMove="1" noResize="1" noEditPoints="1" noAdjustHandles="1" noChangeArrowheads="1" noChangeShapeType="1" noTextEdit="1"/>
              </p:cNvSpPr>
              <p:nvPr/>
            </p:nvSpPr>
            <p:spPr>
              <a:xfrm>
                <a:off x="746872" y="2010304"/>
                <a:ext cx="10698256" cy="2554545"/>
              </a:xfrm>
              <a:prstGeom prst="rect">
                <a:avLst/>
              </a:prstGeom>
              <a:blipFill>
                <a:blip r:embed="rId7"/>
                <a:stretch>
                  <a:fillRect l="-1482" t="-3103"/>
                </a:stretch>
              </a:blipFill>
            </p:spPr>
            <p:txBody>
              <a:bodyPr/>
              <a:lstStyle/>
              <a:p>
                <a:r>
                  <a:rPr lang="en-PH">
                    <a:noFill/>
                  </a:rPr>
                  <a:t> </a:t>
                </a:r>
              </a:p>
            </p:txBody>
          </p:sp>
        </mc:Fallback>
      </mc:AlternateContent>
    </p:spTree>
    <p:custDataLst>
      <p:tags r:id="rId1"/>
    </p:custDataLst>
    <p:extLst>
      <p:ext uri="{BB962C8B-B14F-4D97-AF65-F5344CB8AC3E}">
        <p14:creationId xmlns:p14="http://schemas.microsoft.com/office/powerpoint/2010/main" val="1471180177"/>
      </p:ext>
    </p:extLst>
  </p:cSld>
  <p:clrMapOvr>
    <a:masterClrMapping/>
  </p:clrMapOvr>
  <p:transition spd="slow" advTm="102083">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59982"/>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SENIOR HIGH SCHOOL DEPARTMENT</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STATISTICS AND PROBABILITY</a:t>
            </a:r>
          </a:p>
        </p:txBody>
      </p:sp>
      <p:pic>
        <p:nvPicPr>
          <p:cNvPr id="8" name="Picture 7">
            <a:extLst>
              <a:ext uri="{FF2B5EF4-FFF2-40B4-BE49-F238E27FC236}">
                <a16:creationId xmlns:a16="http://schemas.microsoft.com/office/drawing/2014/main" id="{AEF649E3-7252-4F49-AC77-576EF6BABA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41192" y="4235823"/>
            <a:ext cx="2862261" cy="2898403"/>
          </a:xfrm>
          <a:prstGeom prst="rect">
            <a:avLst/>
          </a:prstGeom>
          <a:ln>
            <a:noFill/>
          </a:ln>
        </p:spPr>
      </p:pic>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p:sp>
        <p:nvSpPr>
          <p:cNvPr id="2" name="Rectangle 1">
            <a:extLst>
              <a:ext uri="{FF2B5EF4-FFF2-40B4-BE49-F238E27FC236}">
                <a16:creationId xmlns:a16="http://schemas.microsoft.com/office/drawing/2014/main" id="{3A0EBD74-5775-4184-A9F1-E0579A0ACB58}"/>
              </a:ext>
            </a:extLst>
          </p:cNvPr>
          <p:cNvSpPr/>
          <p:nvPr/>
        </p:nvSpPr>
        <p:spPr>
          <a:xfrm>
            <a:off x="456360" y="428178"/>
            <a:ext cx="10698256" cy="6001643"/>
          </a:xfrm>
          <a:prstGeom prst="rect">
            <a:avLst/>
          </a:prstGeom>
        </p:spPr>
        <p:txBody>
          <a:bodyPr wrap="square">
            <a:spAutoFit/>
          </a:bodyPr>
          <a:lstStyle/>
          <a:p>
            <a:r>
              <a:rPr lang="en-PH" sz="3200" dirty="0"/>
              <a:t>Example no. 3</a:t>
            </a:r>
          </a:p>
          <a:p>
            <a:endParaRPr lang="en-PH" sz="3200" dirty="0"/>
          </a:p>
          <a:p>
            <a:r>
              <a:rPr lang="en-PH" sz="3200" dirty="0"/>
              <a:t>A student, either a junior or a senior, is to be chosen as the school’s representative for an extemporaneous speech contest. If there are 50 juniors and 70 seniors, in how many ways can the selection be done?</a:t>
            </a:r>
          </a:p>
          <a:p>
            <a:endParaRPr lang="en-PH" sz="3200" dirty="0">
              <a:latin typeface="Times New Roman" panose="02020603050405020304" pitchFamily="18" charset="0"/>
              <a:cs typeface="Times New Roman" panose="02020603050405020304" pitchFamily="18" charset="0"/>
            </a:endParaRPr>
          </a:p>
          <a:p>
            <a:r>
              <a:rPr lang="en-PH" sz="3200" dirty="0"/>
              <a:t>Since only one student is to be chosen and it is technically impossible to have a student that is both a junior and a senior at the same time, by the addition rule, there are 50+70= 120 ways to choose a representative for the contest. </a:t>
            </a:r>
          </a:p>
          <a:p>
            <a:endParaRPr lang="en-PH" sz="32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966045669"/>
      </p:ext>
    </p:extLst>
  </p:cSld>
  <p:clrMapOvr>
    <a:masterClrMapping/>
  </p:clrMapOvr>
  <p:transition spd="slow" advTm="102083">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66958"/>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SENIOR HIGH SCHOOL DEPARTMENT</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STATISTICS AND PROBABILITY</a:t>
            </a:r>
          </a:p>
        </p:txBody>
      </p:sp>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A0EBD74-5775-4184-A9F1-E0579A0ACB58}"/>
                  </a:ext>
                </a:extLst>
              </p:cNvPr>
              <p:cNvSpPr/>
              <p:nvPr/>
            </p:nvSpPr>
            <p:spPr>
              <a:xfrm>
                <a:off x="503984" y="975764"/>
                <a:ext cx="11184031" cy="4635308"/>
              </a:xfrm>
              <a:prstGeom prst="rect">
                <a:avLst/>
              </a:prstGeom>
            </p:spPr>
            <p:txBody>
              <a:bodyPr wrap="square">
                <a:spAutoFit/>
              </a:bodyPr>
              <a:lstStyle/>
              <a:p>
                <a:r>
                  <a:rPr lang="en-PH" sz="2800" dirty="0"/>
                  <a:t>Permutations of n Distinct Objects</a:t>
                </a:r>
              </a:p>
              <a:p>
                <a:endParaRPr lang="en-PH" sz="2800" dirty="0"/>
              </a:p>
              <a:p>
                <a:r>
                  <a:rPr lang="en-PH" sz="2800" dirty="0"/>
                  <a:t>Taken r at a time: n</a:t>
                </a:r>
                <a14:m>
                  <m:oMath xmlns:m="http://schemas.openxmlformats.org/officeDocument/2006/math">
                    <m:r>
                      <a:rPr lang="en-PH" sz="2800" i="1">
                        <a:latin typeface="Cambria Math" panose="02040503050406030204" pitchFamily="18" charset="0"/>
                      </a:rPr>
                      <m:t>𝑃𝑟</m:t>
                    </m:r>
                  </m:oMath>
                </a14:m>
                <a:r>
                  <a:rPr lang="en-PH" sz="2800" dirty="0"/>
                  <a:t> = </a:t>
                </a:r>
                <a14:m>
                  <m:oMath xmlns:m="http://schemas.openxmlformats.org/officeDocument/2006/math">
                    <m:f>
                      <m:fPr>
                        <m:ctrlPr>
                          <a:rPr lang="en-PH" sz="2800" i="1">
                            <a:latin typeface="Cambria Math" panose="02040503050406030204" pitchFamily="18" charset="0"/>
                          </a:rPr>
                        </m:ctrlPr>
                      </m:fPr>
                      <m:num>
                        <m:r>
                          <a:rPr lang="en-PH" sz="2800" i="1">
                            <a:latin typeface="Cambria Math" panose="02040503050406030204" pitchFamily="18" charset="0"/>
                          </a:rPr>
                          <m:t>𝑛</m:t>
                        </m:r>
                        <m:r>
                          <a:rPr lang="en-PH" sz="2800" i="1">
                            <a:latin typeface="Cambria Math" panose="02040503050406030204" pitchFamily="18" charset="0"/>
                          </a:rPr>
                          <m:t>!</m:t>
                        </m:r>
                      </m:num>
                      <m:den>
                        <m:d>
                          <m:dPr>
                            <m:ctrlPr>
                              <a:rPr lang="en-PH" sz="2800" i="1">
                                <a:latin typeface="Cambria Math" panose="02040503050406030204" pitchFamily="18" charset="0"/>
                              </a:rPr>
                            </m:ctrlPr>
                          </m:dPr>
                          <m:e>
                            <m:r>
                              <a:rPr lang="en-PH" sz="2800" i="1">
                                <a:latin typeface="Cambria Math" panose="02040503050406030204" pitchFamily="18" charset="0"/>
                              </a:rPr>
                              <m:t>𝑛</m:t>
                            </m:r>
                            <m:r>
                              <a:rPr lang="en-PH" sz="2800" i="1">
                                <a:latin typeface="Cambria Math" panose="02040503050406030204" pitchFamily="18" charset="0"/>
                              </a:rPr>
                              <m:t>−</m:t>
                            </m:r>
                            <m:r>
                              <a:rPr lang="en-PH" sz="2800" i="1">
                                <a:latin typeface="Cambria Math" panose="02040503050406030204" pitchFamily="18" charset="0"/>
                              </a:rPr>
                              <m:t>𝑟</m:t>
                            </m:r>
                          </m:e>
                        </m:d>
                        <m:r>
                          <a:rPr lang="en-PH" sz="2800" i="1">
                            <a:latin typeface="Cambria Math" panose="02040503050406030204" pitchFamily="18" charset="0"/>
                          </a:rPr>
                          <m:t>!</m:t>
                        </m:r>
                      </m:den>
                    </m:f>
                  </m:oMath>
                </a14:m>
                <a:endParaRPr lang="en-PH" sz="2800" dirty="0"/>
              </a:p>
              <a:p>
                <a:r>
                  <a:rPr lang="en-PH" sz="2800" dirty="0"/>
                  <a:t>Taken n at a time: </a:t>
                </a:r>
                <a:r>
                  <a:rPr lang="en-PH" sz="2800" dirty="0" err="1"/>
                  <a:t>nPn</a:t>
                </a:r>
                <a:r>
                  <a:rPr lang="en-PH" sz="2800" dirty="0"/>
                  <a:t> = n!</a:t>
                </a:r>
              </a:p>
              <a:p>
                <a:endParaRPr lang="en-PH" sz="2800" dirty="0">
                  <a:latin typeface="Times New Roman" panose="02020603050405020304" pitchFamily="18" charset="0"/>
                  <a:cs typeface="Times New Roman" panose="02020603050405020304" pitchFamily="18" charset="0"/>
                </a:endParaRPr>
              </a:p>
              <a:p>
                <a:r>
                  <a:rPr lang="en-PH" sz="2800" dirty="0">
                    <a:latin typeface="Times New Roman" panose="02020603050405020304" pitchFamily="18" charset="0"/>
                    <a:cs typeface="Times New Roman" panose="02020603050405020304" pitchFamily="18" charset="0"/>
                  </a:rPr>
                  <a:t>Example 1:</a:t>
                </a:r>
              </a:p>
              <a:p>
                <a:endParaRPr lang="en-PH" sz="2800" dirty="0">
                  <a:latin typeface="Times New Roman" panose="02020603050405020304" pitchFamily="18" charset="0"/>
                  <a:cs typeface="Times New Roman" panose="02020603050405020304" pitchFamily="18" charset="0"/>
                </a:endParaRPr>
              </a:p>
              <a:p>
                <a:r>
                  <a:rPr lang="en-PH" sz="2800" dirty="0"/>
                  <a:t>In how many ways  can you arrange 8 books on a shelf if only 5 books can fit at a time?</a:t>
                </a:r>
              </a:p>
              <a:p>
                <a:endParaRPr lang="en-PH" sz="2800" dirty="0">
                  <a:latin typeface="Times New Roman" panose="02020603050405020304" pitchFamily="18" charset="0"/>
                  <a:cs typeface="Times New Roman" panose="02020603050405020304" pitchFamily="18" charset="0"/>
                </a:endParaRPr>
              </a:p>
            </p:txBody>
          </p:sp>
        </mc:Choice>
        <mc:Fallback xmlns="">
          <p:sp>
            <p:nvSpPr>
              <p:cNvPr id="2" name="Rectangle 1">
                <a:extLst>
                  <a:ext uri="{FF2B5EF4-FFF2-40B4-BE49-F238E27FC236}">
                    <a16:creationId xmlns:a16="http://schemas.microsoft.com/office/drawing/2014/main" id="{3A0EBD74-5775-4184-A9F1-E0579A0ACB58}"/>
                  </a:ext>
                </a:extLst>
              </p:cNvPr>
              <p:cNvSpPr>
                <a:spLocks noRot="1" noChangeAspect="1" noMove="1" noResize="1" noEditPoints="1" noAdjustHandles="1" noChangeArrowheads="1" noChangeShapeType="1" noTextEdit="1"/>
              </p:cNvSpPr>
              <p:nvPr/>
            </p:nvSpPr>
            <p:spPr>
              <a:xfrm>
                <a:off x="503984" y="975764"/>
                <a:ext cx="11184031" cy="4635308"/>
              </a:xfrm>
              <a:prstGeom prst="rect">
                <a:avLst/>
              </a:prstGeom>
              <a:blipFill>
                <a:blip r:embed="rId5"/>
                <a:stretch>
                  <a:fillRect l="-1145" t="-1184" r="-1363"/>
                </a:stretch>
              </a:blipFill>
            </p:spPr>
            <p:txBody>
              <a:bodyPr/>
              <a:lstStyle/>
              <a:p>
                <a:r>
                  <a:rPr lang="en-PH">
                    <a:noFill/>
                  </a:rPr>
                  <a:t> </a:t>
                </a:r>
              </a:p>
            </p:txBody>
          </p:sp>
        </mc:Fallback>
      </mc:AlternateContent>
    </p:spTree>
    <p:custDataLst>
      <p:tags r:id="rId1"/>
    </p:custDataLst>
    <p:extLst>
      <p:ext uri="{BB962C8B-B14F-4D97-AF65-F5344CB8AC3E}">
        <p14:creationId xmlns:p14="http://schemas.microsoft.com/office/powerpoint/2010/main" val="1060417148"/>
      </p:ext>
    </p:extLst>
  </p:cSld>
  <p:clrMapOvr>
    <a:masterClrMapping/>
  </p:clrMapOvr>
  <p:transition spd="slow" advTm="102083">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88000">
              <a:schemeClr val="accent1">
                <a:lumMod val="5000"/>
                <a:lumOff val="95000"/>
              </a:schemeClr>
            </a:gs>
            <a:gs pos="100000">
              <a:srgbClr val="00B050"/>
            </a:gs>
            <a:gs pos="75000">
              <a:schemeClr val="bg1"/>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59982"/>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COLLEGE OF TEACHER EDUCATION</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US" sz="1200" dirty="0">
                <a:solidFill>
                  <a:schemeClr val="bg1"/>
                </a:solidFill>
                <a:latin typeface="Arial Black" panose="020B0A04020102020204" pitchFamily="34" charset="0"/>
              </a:rPr>
              <a:t>ADVANCED STATISTICS AND PROBABILITY</a:t>
            </a:r>
          </a:p>
        </p:txBody>
      </p:sp>
      <p:pic>
        <p:nvPicPr>
          <p:cNvPr id="8" name="Picture 7">
            <a:extLst>
              <a:ext uri="{FF2B5EF4-FFF2-40B4-BE49-F238E27FC236}">
                <a16:creationId xmlns:a16="http://schemas.microsoft.com/office/drawing/2014/main" id="{AEF649E3-7252-4F49-AC77-576EF6BABA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41192" y="4235823"/>
            <a:ext cx="2862261" cy="2898403"/>
          </a:xfrm>
          <a:prstGeom prst="rect">
            <a:avLst/>
          </a:prstGeom>
          <a:ln>
            <a:noFill/>
          </a:ln>
        </p:spPr>
      </p:pic>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p:sp>
        <p:nvSpPr>
          <p:cNvPr id="2" name="Rectangle 1">
            <a:extLst>
              <a:ext uri="{FF2B5EF4-FFF2-40B4-BE49-F238E27FC236}">
                <a16:creationId xmlns:a16="http://schemas.microsoft.com/office/drawing/2014/main" id="{5D1E7083-8938-4EAB-9B4F-7F741927C4C3}"/>
              </a:ext>
            </a:extLst>
          </p:cNvPr>
          <p:cNvSpPr/>
          <p:nvPr/>
        </p:nvSpPr>
        <p:spPr>
          <a:xfrm>
            <a:off x="2438400" y="2451490"/>
            <a:ext cx="7848600" cy="1446550"/>
          </a:xfrm>
          <a:prstGeom prst="rect">
            <a:avLst/>
          </a:prstGeom>
        </p:spPr>
        <p:txBody>
          <a:bodyPr wrap="square">
            <a:spAutoFit/>
          </a:bodyPr>
          <a:lstStyle/>
          <a:p>
            <a:pPr algn="ctr"/>
            <a:r>
              <a:rPr lang="en-PH" sz="4400" b="1" dirty="0">
                <a:latin typeface="Arial" panose="020B0604020202020204" pitchFamily="34" charset="0"/>
                <a:ea typeface="Times New Roman" panose="02020603050405020304" pitchFamily="18" charset="0"/>
                <a:cs typeface="Arial" panose="020B0604020202020204" pitchFamily="34" charset="0"/>
              </a:rPr>
              <a:t>INTRODUCTION TO PROBABILITY</a:t>
            </a:r>
          </a:p>
        </p:txBody>
      </p:sp>
    </p:spTree>
    <p:custDataLst>
      <p:tags r:id="rId1"/>
    </p:custDataLst>
    <p:extLst>
      <p:ext uri="{BB962C8B-B14F-4D97-AF65-F5344CB8AC3E}">
        <p14:creationId xmlns:p14="http://schemas.microsoft.com/office/powerpoint/2010/main" val="2017104334"/>
      </p:ext>
    </p:extLst>
  </p:cSld>
  <p:clrMapOvr>
    <a:masterClrMapping/>
  </p:clrMapOvr>
  <p:transition spd="slow" advTm="102083">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66958"/>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SENIOR HIGH SCHOOL DEPARTMENT</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STATISTICS AND PROBABILITY</a:t>
            </a:r>
          </a:p>
        </p:txBody>
      </p:sp>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A0EBD74-5775-4184-A9F1-E0579A0ACB58}"/>
                  </a:ext>
                </a:extLst>
              </p:cNvPr>
              <p:cNvSpPr/>
              <p:nvPr/>
            </p:nvSpPr>
            <p:spPr>
              <a:xfrm>
                <a:off x="503984" y="1761576"/>
                <a:ext cx="11184031" cy="2821991"/>
              </a:xfrm>
              <a:prstGeom prst="rect">
                <a:avLst/>
              </a:prstGeom>
            </p:spPr>
            <p:txBody>
              <a:bodyPr wrap="square">
                <a:spAutoFit/>
              </a:bodyPr>
              <a:lstStyle/>
              <a:p>
                <a:r>
                  <a:rPr lang="en-PH" sz="3200" dirty="0"/>
                  <a:t>Since there are 8 books in all, then n=8. the books are to be arranged on a shelf at a time, thus r=5. Thus, there are ₈P₅ ways. </a:t>
                </a:r>
              </a:p>
              <a:p>
                <a:endParaRPr lang="en-PH" sz="3200" dirty="0"/>
              </a:p>
              <a:p>
                <a:pPr algn="ctr"/>
                <a:r>
                  <a:rPr lang="en-PH" sz="3200" dirty="0"/>
                  <a:t>₈P₅ = </a:t>
                </a:r>
                <a14:m>
                  <m:oMath xmlns:m="http://schemas.openxmlformats.org/officeDocument/2006/math">
                    <m:f>
                      <m:fPr>
                        <m:ctrlPr>
                          <a:rPr lang="en-PH" sz="3200" i="1">
                            <a:latin typeface="Cambria Math" panose="02040503050406030204" pitchFamily="18" charset="0"/>
                          </a:rPr>
                        </m:ctrlPr>
                      </m:fPr>
                      <m:num>
                        <m:r>
                          <a:rPr lang="en-PH" sz="3200" i="1">
                            <a:latin typeface="Cambria Math" panose="02040503050406030204" pitchFamily="18" charset="0"/>
                          </a:rPr>
                          <m:t>8!</m:t>
                        </m:r>
                      </m:num>
                      <m:den>
                        <m:d>
                          <m:dPr>
                            <m:ctrlPr>
                              <a:rPr lang="en-PH" sz="3200" i="1">
                                <a:latin typeface="Cambria Math" panose="02040503050406030204" pitchFamily="18" charset="0"/>
                              </a:rPr>
                            </m:ctrlPr>
                          </m:dPr>
                          <m:e>
                            <m:r>
                              <a:rPr lang="en-PH" sz="3200" i="1">
                                <a:latin typeface="Cambria Math" panose="02040503050406030204" pitchFamily="18" charset="0"/>
                              </a:rPr>
                              <m:t>8−5</m:t>
                            </m:r>
                          </m:e>
                        </m:d>
                        <m:r>
                          <a:rPr lang="en-PH" sz="3200" i="1">
                            <a:latin typeface="Cambria Math" panose="02040503050406030204" pitchFamily="18" charset="0"/>
                          </a:rPr>
                          <m:t>!</m:t>
                        </m:r>
                      </m:den>
                    </m:f>
                  </m:oMath>
                </a14:m>
                <a:r>
                  <a:rPr lang="en-PH" sz="3200" dirty="0"/>
                  <a:t> = 6 720 ways</a:t>
                </a:r>
              </a:p>
              <a:p>
                <a:endParaRPr lang="en-PH" sz="3200" dirty="0">
                  <a:latin typeface="Times New Roman" panose="02020603050405020304" pitchFamily="18" charset="0"/>
                  <a:cs typeface="Times New Roman" panose="02020603050405020304" pitchFamily="18" charset="0"/>
                </a:endParaRPr>
              </a:p>
            </p:txBody>
          </p:sp>
        </mc:Choice>
        <mc:Fallback xmlns="">
          <p:sp>
            <p:nvSpPr>
              <p:cNvPr id="2" name="Rectangle 1">
                <a:extLst>
                  <a:ext uri="{FF2B5EF4-FFF2-40B4-BE49-F238E27FC236}">
                    <a16:creationId xmlns:a16="http://schemas.microsoft.com/office/drawing/2014/main" id="{3A0EBD74-5775-4184-A9F1-E0579A0ACB58}"/>
                  </a:ext>
                </a:extLst>
              </p:cNvPr>
              <p:cNvSpPr>
                <a:spLocks noRot="1" noChangeAspect="1" noMove="1" noResize="1" noEditPoints="1" noAdjustHandles="1" noChangeArrowheads="1" noChangeShapeType="1" noTextEdit="1"/>
              </p:cNvSpPr>
              <p:nvPr/>
            </p:nvSpPr>
            <p:spPr>
              <a:xfrm>
                <a:off x="503984" y="1761576"/>
                <a:ext cx="11184031" cy="2821991"/>
              </a:xfrm>
              <a:prstGeom prst="rect">
                <a:avLst/>
              </a:prstGeom>
              <a:blipFill>
                <a:blip r:embed="rId5"/>
                <a:stretch>
                  <a:fillRect l="-1418" t="-2808"/>
                </a:stretch>
              </a:blipFill>
            </p:spPr>
            <p:txBody>
              <a:bodyPr/>
              <a:lstStyle/>
              <a:p>
                <a:r>
                  <a:rPr lang="en-PH">
                    <a:noFill/>
                  </a:rPr>
                  <a:t> </a:t>
                </a:r>
              </a:p>
            </p:txBody>
          </p:sp>
        </mc:Fallback>
      </mc:AlternateContent>
    </p:spTree>
    <p:custDataLst>
      <p:tags r:id="rId1"/>
    </p:custDataLst>
    <p:extLst>
      <p:ext uri="{BB962C8B-B14F-4D97-AF65-F5344CB8AC3E}">
        <p14:creationId xmlns:p14="http://schemas.microsoft.com/office/powerpoint/2010/main" val="3343453404"/>
      </p:ext>
    </p:extLst>
  </p:cSld>
  <p:clrMapOvr>
    <a:masterClrMapping/>
  </p:clrMapOvr>
  <p:transition spd="slow" advTm="102083">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66958"/>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SENIOR HIGH SCHOOL DEPARTMENT</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STATISTICS AND PROBABILITY</a:t>
            </a:r>
          </a:p>
        </p:txBody>
      </p:sp>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A0EBD74-5775-4184-A9F1-E0579A0ACB58}"/>
                  </a:ext>
                </a:extLst>
              </p:cNvPr>
              <p:cNvSpPr/>
              <p:nvPr/>
            </p:nvSpPr>
            <p:spPr>
              <a:xfrm>
                <a:off x="503984" y="1523732"/>
                <a:ext cx="11184031" cy="3016147"/>
              </a:xfrm>
              <a:prstGeom prst="rect">
                <a:avLst/>
              </a:prstGeom>
            </p:spPr>
            <p:txBody>
              <a:bodyPr wrap="square">
                <a:spAutoFit/>
              </a:bodyPr>
              <a:lstStyle/>
              <a:p>
                <a:r>
                  <a:rPr lang="en-PH" sz="3200" dirty="0"/>
                  <a:t>Permutations with repeated objects</a:t>
                </a:r>
              </a:p>
              <a:p>
                <a:r>
                  <a:rPr lang="en-PH" sz="3200" dirty="0">
                    <a:latin typeface="Times New Roman" panose="02020603050405020304" pitchFamily="18" charset="0"/>
                    <a:cs typeface="Times New Roman" panose="02020603050405020304" pitchFamily="18" charset="0"/>
                  </a:rPr>
                  <a:t> </a:t>
                </a:r>
              </a:p>
              <a:p>
                <a:r>
                  <a:rPr lang="en-PH" sz="3200" dirty="0">
                    <a:latin typeface="Times New Roman" panose="02020603050405020304" pitchFamily="18" charset="0"/>
                    <a:cs typeface="Times New Roman" panose="02020603050405020304" pitchFamily="18" charset="0"/>
                  </a:rPr>
                  <a:t>The total number of permutations of n objects of which n₁ are similar, n₂ are similar,……nₖ are similar is given by the expression </a:t>
                </a:r>
              </a:p>
              <a:p>
                <a:pPr/>
                <a14:m>
                  <m:oMathPara xmlns:m="http://schemas.openxmlformats.org/officeDocument/2006/math">
                    <m:oMathParaPr>
                      <m:jc m:val="centerGroup"/>
                    </m:oMathParaPr>
                    <m:oMath xmlns:m="http://schemas.openxmlformats.org/officeDocument/2006/math">
                      <m:f>
                        <m:fPr>
                          <m:ctrlPr>
                            <a:rPr lang="en-PH" sz="3200" i="1" smtClean="0">
                              <a:latin typeface="Cambria Math" panose="02040503050406030204" pitchFamily="18" charset="0"/>
                              <a:cs typeface="Times New Roman" panose="02020603050405020304" pitchFamily="18" charset="0"/>
                            </a:rPr>
                          </m:ctrlPr>
                        </m:fPr>
                        <m:num>
                          <m:r>
                            <a:rPr lang="en-PH" sz="3200" b="0" i="1" smtClean="0">
                              <a:latin typeface="Cambria Math" panose="02040503050406030204" pitchFamily="18" charset="0"/>
                              <a:cs typeface="Times New Roman" panose="02020603050405020304" pitchFamily="18" charset="0"/>
                            </a:rPr>
                            <m:t>𝑛</m:t>
                          </m:r>
                          <m:r>
                            <a:rPr lang="en-PH" sz="3200" b="0" i="1" smtClean="0">
                              <a:latin typeface="Cambria Math" panose="02040503050406030204" pitchFamily="18" charset="0"/>
                              <a:cs typeface="Times New Roman" panose="02020603050405020304" pitchFamily="18" charset="0"/>
                            </a:rPr>
                            <m:t>!</m:t>
                          </m:r>
                        </m:num>
                        <m:den>
                          <m:r>
                            <m:rPr>
                              <m:nor/>
                            </m:rPr>
                            <a:rPr lang="en-PH" sz="3200" dirty="0">
                              <a:latin typeface="Times New Roman" panose="02020603050405020304" pitchFamily="18" charset="0"/>
                              <a:cs typeface="Times New Roman" panose="02020603050405020304" pitchFamily="18" charset="0"/>
                            </a:rPr>
                            <m:t>n</m:t>
                          </m:r>
                          <m:r>
                            <m:rPr>
                              <m:nor/>
                            </m:rPr>
                            <a:rPr lang="en-PH" sz="3200" dirty="0">
                              <a:latin typeface="Times New Roman" panose="02020603050405020304" pitchFamily="18" charset="0"/>
                              <a:cs typeface="Times New Roman" panose="02020603050405020304" pitchFamily="18" charset="0"/>
                            </a:rPr>
                            <m:t>₁</m:t>
                          </m:r>
                          <m:r>
                            <a:rPr lang="en-PH" sz="3200" b="0" i="1" dirty="0" smtClean="0">
                              <a:latin typeface="Cambria Math" panose="02040503050406030204" pitchFamily="18" charset="0"/>
                              <a:cs typeface="Times New Roman" panose="02020603050405020304" pitchFamily="18" charset="0"/>
                            </a:rPr>
                            <m:t>!</m:t>
                          </m:r>
                          <m:r>
                            <m:rPr>
                              <m:nor/>
                            </m:rPr>
                            <a:rPr lang="en-PH" sz="3200" dirty="0">
                              <a:latin typeface="Times New Roman" panose="02020603050405020304" pitchFamily="18" charset="0"/>
                              <a:cs typeface="Times New Roman" panose="02020603050405020304" pitchFamily="18" charset="0"/>
                            </a:rPr>
                            <m:t>n</m:t>
                          </m:r>
                          <m:r>
                            <m:rPr>
                              <m:nor/>
                            </m:rPr>
                            <a:rPr lang="en-PH" sz="3200" dirty="0">
                              <a:latin typeface="Times New Roman" panose="02020603050405020304" pitchFamily="18" charset="0"/>
                              <a:cs typeface="Times New Roman" panose="02020603050405020304" pitchFamily="18" charset="0"/>
                            </a:rPr>
                            <m:t>₂</m:t>
                          </m:r>
                          <m:r>
                            <a:rPr lang="en-PH" sz="3200" b="0" i="1" dirty="0" smtClean="0">
                              <a:latin typeface="Cambria Math" panose="02040503050406030204" pitchFamily="18" charset="0"/>
                              <a:cs typeface="Times New Roman" panose="02020603050405020304" pitchFamily="18" charset="0"/>
                            </a:rPr>
                            <m:t>……</m:t>
                          </m:r>
                          <m:r>
                            <m:rPr>
                              <m:nor/>
                            </m:rPr>
                            <a:rPr lang="en-PH" sz="3200" dirty="0">
                              <a:latin typeface="Times New Roman" panose="02020603050405020304" pitchFamily="18" charset="0"/>
                              <a:cs typeface="Times New Roman" panose="02020603050405020304" pitchFamily="18" charset="0"/>
                            </a:rPr>
                            <m:t>n</m:t>
                          </m:r>
                          <m:r>
                            <m:rPr>
                              <m:nor/>
                            </m:rPr>
                            <a:rPr lang="en-PH" sz="3200" dirty="0">
                              <a:latin typeface="Times New Roman" panose="02020603050405020304" pitchFamily="18" charset="0"/>
                              <a:cs typeface="Times New Roman" panose="02020603050405020304" pitchFamily="18" charset="0"/>
                            </a:rPr>
                            <m:t>ₖ</m:t>
                          </m:r>
                        </m:den>
                      </m:f>
                    </m:oMath>
                  </m:oMathPara>
                </a14:m>
                <a:endParaRPr lang="en-PH" sz="3200" dirty="0">
                  <a:latin typeface="Times New Roman" panose="02020603050405020304" pitchFamily="18" charset="0"/>
                  <a:cs typeface="Times New Roman" panose="02020603050405020304" pitchFamily="18" charset="0"/>
                </a:endParaRPr>
              </a:p>
            </p:txBody>
          </p:sp>
        </mc:Choice>
        <mc:Fallback xmlns="">
          <p:sp>
            <p:nvSpPr>
              <p:cNvPr id="2" name="Rectangle 1">
                <a:extLst>
                  <a:ext uri="{FF2B5EF4-FFF2-40B4-BE49-F238E27FC236}">
                    <a16:creationId xmlns:a16="http://schemas.microsoft.com/office/drawing/2014/main" id="{3A0EBD74-5775-4184-A9F1-E0579A0ACB58}"/>
                  </a:ext>
                </a:extLst>
              </p:cNvPr>
              <p:cNvSpPr>
                <a:spLocks noRot="1" noChangeAspect="1" noMove="1" noResize="1" noEditPoints="1" noAdjustHandles="1" noChangeArrowheads="1" noChangeShapeType="1" noTextEdit="1"/>
              </p:cNvSpPr>
              <p:nvPr/>
            </p:nvSpPr>
            <p:spPr>
              <a:xfrm>
                <a:off x="503984" y="1523732"/>
                <a:ext cx="11184031" cy="3016147"/>
              </a:xfrm>
              <a:prstGeom prst="rect">
                <a:avLst/>
              </a:prstGeom>
              <a:blipFill>
                <a:blip r:embed="rId5"/>
                <a:stretch>
                  <a:fillRect l="-1418" t="-2626" r="-927"/>
                </a:stretch>
              </a:blipFill>
            </p:spPr>
            <p:txBody>
              <a:bodyPr/>
              <a:lstStyle/>
              <a:p>
                <a:r>
                  <a:rPr lang="en-PH">
                    <a:noFill/>
                  </a:rPr>
                  <a:t> </a:t>
                </a:r>
              </a:p>
            </p:txBody>
          </p:sp>
        </mc:Fallback>
      </mc:AlternateContent>
    </p:spTree>
    <p:custDataLst>
      <p:tags r:id="rId1"/>
    </p:custDataLst>
    <p:extLst>
      <p:ext uri="{BB962C8B-B14F-4D97-AF65-F5344CB8AC3E}">
        <p14:creationId xmlns:p14="http://schemas.microsoft.com/office/powerpoint/2010/main" val="1928655231"/>
      </p:ext>
    </p:extLst>
  </p:cSld>
  <p:clrMapOvr>
    <a:masterClrMapping/>
  </p:clrMapOvr>
  <p:transition spd="slow" advTm="102083">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66958"/>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SENIOR HIGH SCHOOL DEPARTMENT</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STATISTICS AND PROBABILITY</a:t>
            </a:r>
          </a:p>
        </p:txBody>
      </p:sp>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A0EBD74-5775-4184-A9F1-E0579A0ACB58}"/>
                  </a:ext>
                </a:extLst>
              </p:cNvPr>
              <p:cNvSpPr/>
              <p:nvPr/>
            </p:nvSpPr>
            <p:spPr>
              <a:xfrm>
                <a:off x="503984" y="1058479"/>
                <a:ext cx="11184031" cy="4741041"/>
              </a:xfrm>
              <a:prstGeom prst="rect">
                <a:avLst/>
              </a:prstGeom>
            </p:spPr>
            <p:txBody>
              <a:bodyPr wrap="square">
                <a:spAutoFit/>
              </a:bodyPr>
              <a:lstStyle/>
              <a:p>
                <a:r>
                  <a:rPr lang="en-PH" sz="3200" dirty="0"/>
                  <a:t>Example 3. </a:t>
                </a:r>
              </a:p>
              <a:p>
                <a:endParaRPr lang="en-PH" sz="3200" dirty="0"/>
              </a:p>
              <a:p>
                <a:r>
                  <a:rPr lang="en-PH" sz="3200" dirty="0"/>
                  <a:t>How many distinct permutations are there for the word PHILIPPINES?</a:t>
                </a:r>
              </a:p>
              <a:p>
                <a:endParaRPr lang="en-PH" sz="3200" dirty="0">
                  <a:latin typeface="Times New Roman" panose="02020603050405020304" pitchFamily="18" charset="0"/>
                  <a:cs typeface="Times New Roman" panose="02020603050405020304" pitchFamily="18" charset="0"/>
                </a:endParaRPr>
              </a:p>
              <a:p>
                <a:r>
                  <a:rPr lang="en-PH" sz="3200" dirty="0"/>
                  <a:t>The word PHILIPPINES  has 11 letters and 3 of which are Ps, 3 are I’s, and the rest of the letters appear only once.</a:t>
                </a:r>
              </a:p>
              <a:p>
                <a:pPr algn="ctr"/>
                <a14:m>
                  <m:oMath xmlns:m="http://schemas.openxmlformats.org/officeDocument/2006/math">
                    <m:f>
                      <m:fPr>
                        <m:ctrlPr>
                          <a:rPr lang="en-PH" sz="3200" i="1">
                            <a:latin typeface="Cambria Math" panose="02040503050406030204" pitchFamily="18" charset="0"/>
                          </a:rPr>
                        </m:ctrlPr>
                      </m:fPr>
                      <m:num>
                        <m:r>
                          <a:rPr lang="en-PH" sz="3200" i="1">
                            <a:latin typeface="Cambria Math" panose="02040503050406030204" pitchFamily="18" charset="0"/>
                          </a:rPr>
                          <m:t>11!</m:t>
                        </m:r>
                      </m:num>
                      <m:den>
                        <m:r>
                          <a:rPr lang="en-PH" sz="3200" i="1">
                            <a:latin typeface="Cambria Math" panose="02040503050406030204" pitchFamily="18" charset="0"/>
                          </a:rPr>
                          <m:t>3!3!</m:t>
                        </m:r>
                      </m:den>
                    </m:f>
                  </m:oMath>
                </a14:m>
                <a:r>
                  <a:rPr lang="en-PH" sz="3200" dirty="0"/>
                  <a:t>= 1 108 800 permutations</a:t>
                </a:r>
              </a:p>
              <a:p>
                <a:endParaRPr lang="en-PH" sz="3200" dirty="0">
                  <a:latin typeface="Times New Roman" panose="02020603050405020304" pitchFamily="18" charset="0"/>
                  <a:cs typeface="Times New Roman" panose="02020603050405020304" pitchFamily="18" charset="0"/>
                </a:endParaRPr>
              </a:p>
            </p:txBody>
          </p:sp>
        </mc:Choice>
        <mc:Fallback xmlns="">
          <p:sp>
            <p:nvSpPr>
              <p:cNvPr id="2" name="Rectangle 1">
                <a:extLst>
                  <a:ext uri="{FF2B5EF4-FFF2-40B4-BE49-F238E27FC236}">
                    <a16:creationId xmlns:a16="http://schemas.microsoft.com/office/drawing/2014/main" id="{3A0EBD74-5775-4184-A9F1-E0579A0ACB58}"/>
                  </a:ext>
                </a:extLst>
              </p:cNvPr>
              <p:cNvSpPr>
                <a:spLocks noRot="1" noChangeAspect="1" noMove="1" noResize="1" noEditPoints="1" noAdjustHandles="1" noChangeArrowheads="1" noChangeShapeType="1" noTextEdit="1"/>
              </p:cNvSpPr>
              <p:nvPr/>
            </p:nvSpPr>
            <p:spPr>
              <a:xfrm>
                <a:off x="503984" y="1058479"/>
                <a:ext cx="11184031" cy="4741041"/>
              </a:xfrm>
              <a:prstGeom prst="rect">
                <a:avLst/>
              </a:prstGeom>
              <a:blipFill>
                <a:blip r:embed="rId5"/>
                <a:stretch>
                  <a:fillRect l="-1418" t="-1673"/>
                </a:stretch>
              </a:blipFill>
            </p:spPr>
            <p:txBody>
              <a:bodyPr/>
              <a:lstStyle/>
              <a:p>
                <a:r>
                  <a:rPr lang="en-PH">
                    <a:noFill/>
                  </a:rPr>
                  <a:t> </a:t>
                </a:r>
              </a:p>
            </p:txBody>
          </p:sp>
        </mc:Fallback>
      </mc:AlternateContent>
    </p:spTree>
    <p:custDataLst>
      <p:tags r:id="rId1"/>
    </p:custDataLst>
    <p:extLst>
      <p:ext uri="{BB962C8B-B14F-4D97-AF65-F5344CB8AC3E}">
        <p14:creationId xmlns:p14="http://schemas.microsoft.com/office/powerpoint/2010/main" val="1513236262"/>
      </p:ext>
    </p:extLst>
  </p:cSld>
  <p:clrMapOvr>
    <a:masterClrMapping/>
  </p:clrMapOvr>
  <p:transition spd="slow" advTm="102083">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66958"/>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SENIOR HIGH SCHOOL DEPARTMENT</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STATISTICS AND PROBABILITY</a:t>
            </a:r>
          </a:p>
        </p:txBody>
      </p:sp>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p:sp>
        <p:nvSpPr>
          <p:cNvPr id="2" name="Rectangle 1">
            <a:extLst>
              <a:ext uri="{FF2B5EF4-FFF2-40B4-BE49-F238E27FC236}">
                <a16:creationId xmlns:a16="http://schemas.microsoft.com/office/drawing/2014/main" id="{3A0EBD74-5775-4184-A9F1-E0579A0ACB58}"/>
              </a:ext>
            </a:extLst>
          </p:cNvPr>
          <p:cNvSpPr/>
          <p:nvPr/>
        </p:nvSpPr>
        <p:spPr>
          <a:xfrm>
            <a:off x="332534" y="544129"/>
            <a:ext cx="11184031" cy="5509200"/>
          </a:xfrm>
          <a:prstGeom prst="rect">
            <a:avLst/>
          </a:prstGeom>
        </p:spPr>
        <p:txBody>
          <a:bodyPr wrap="square">
            <a:spAutoFit/>
          </a:bodyPr>
          <a:lstStyle/>
          <a:p>
            <a:r>
              <a:rPr lang="en-PH" sz="3200" dirty="0"/>
              <a:t>Circular Permutation</a:t>
            </a:r>
          </a:p>
          <a:p>
            <a:endParaRPr lang="en-PH" sz="3200" dirty="0"/>
          </a:p>
          <a:p>
            <a:r>
              <a:rPr lang="en-PH" sz="3200" dirty="0"/>
              <a:t>If n objects are arranged in a circle, then there are a total of (n-1)! Permutations.</a:t>
            </a:r>
          </a:p>
          <a:p>
            <a:endParaRPr lang="en-PH" sz="3200" dirty="0"/>
          </a:p>
          <a:p>
            <a:r>
              <a:rPr lang="en-PH" sz="3200" dirty="0">
                <a:latin typeface="Times New Roman" panose="02020603050405020304" pitchFamily="18" charset="0"/>
                <a:cs typeface="Times New Roman" panose="02020603050405020304" pitchFamily="18" charset="0"/>
              </a:rPr>
              <a:t>Example 4. </a:t>
            </a:r>
          </a:p>
          <a:p>
            <a:r>
              <a:rPr lang="en-PH" sz="3200" dirty="0"/>
              <a:t>In how many ways can you sit 8 people in a round table with 8 seats?</a:t>
            </a:r>
          </a:p>
          <a:p>
            <a:endParaRPr lang="en-PH" sz="3200" dirty="0">
              <a:latin typeface="Times New Roman" panose="02020603050405020304" pitchFamily="18" charset="0"/>
              <a:cs typeface="Times New Roman" panose="02020603050405020304" pitchFamily="18" charset="0"/>
            </a:endParaRPr>
          </a:p>
          <a:p>
            <a:r>
              <a:rPr lang="en-PH" sz="3200" dirty="0"/>
              <a:t>(8-1)!= 7!= 5 040 ways</a:t>
            </a:r>
          </a:p>
          <a:p>
            <a:endParaRPr lang="en-PH" sz="32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767361988"/>
      </p:ext>
    </p:extLst>
  </p:cSld>
  <p:clrMapOvr>
    <a:masterClrMapping/>
  </p:clrMapOvr>
  <p:transition spd="slow" advTm="102083">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66958"/>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SENIOR HIGH SCHOOL DEPARTMENT</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STATISTICS AND PROBABILITY</a:t>
            </a:r>
          </a:p>
        </p:txBody>
      </p:sp>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A0EBD74-5775-4184-A9F1-E0579A0ACB58}"/>
                  </a:ext>
                </a:extLst>
              </p:cNvPr>
              <p:cNvSpPr/>
              <p:nvPr/>
            </p:nvSpPr>
            <p:spPr>
              <a:xfrm>
                <a:off x="318246" y="659641"/>
                <a:ext cx="11184031" cy="5497082"/>
              </a:xfrm>
              <a:prstGeom prst="rect">
                <a:avLst/>
              </a:prstGeom>
            </p:spPr>
            <p:txBody>
              <a:bodyPr wrap="square">
                <a:spAutoFit/>
              </a:bodyPr>
              <a:lstStyle/>
              <a:p>
                <a:r>
                  <a:rPr lang="en-PH" sz="2800" dirty="0">
                    <a:latin typeface="Times New Roman" panose="02020603050405020304" pitchFamily="18" charset="0"/>
                    <a:cs typeface="Times New Roman" panose="02020603050405020304" pitchFamily="18" charset="0"/>
                  </a:rPr>
                  <a:t>COMBINATION</a:t>
                </a:r>
              </a:p>
              <a:p>
                <a:endParaRPr lang="en-PH" sz="2800" dirty="0">
                  <a:latin typeface="Times New Roman" panose="02020603050405020304" pitchFamily="18" charset="0"/>
                  <a:cs typeface="Times New Roman" panose="02020603050405020304" pitchFamily="18" charset="0"/>
                </a:endParaRPr>
              </a:p>
              <a:p>
                <a:pPr marL="457200" indent="-457200">
                  <a:buFontTx/>
                  <a:buChar char="-"/>
                </a:pPr>
                <a:r>
                  <a:rPr lang="en-PH" sz="2800" dirty="0">
                    <a:latin typeface="Times New Roman" panose="02020603050405020304" pitchFamily="18" charset="0"/>
                    <a:cs typeface="Times New Roman" panose="02020603050405020304" pitchFamily="18" charset="0"/>
                  </a:rPr>
                  <a:t>Unlike permutations, there are certain selections which do not take into consideration the arrangement of the objects; thus, order is not important. </a:t>
                </a:r>
              </a:p>
              <a:p>
                <a:pPr marL="457200" indent="-457200">
                  <a:buFontTx/>
                  <a:buChar char="-"/>
                </a:pPr>
                <a:r>
                  <a:rPr lang="en-PH" sz="2800" dirty="0">
                    <a:latin typeface="Times New Roman" panose="02020603050405020304" pitchFamily="18" charset="0"/>
                    <a:cs typeface="Times New Roman" panose="02020603050405020304" pitchFamily="18" charset="0"/>
                  </a:rPr>
                  <a:t>These unordered selections are called combinations. </a:t>
                </a:r>
              </a:p>
              <a:p>
                <a:endParaRPr lang="en-PH" sz="2800" dirty="0">
                  <a:latin typeface="Times New Roman" panose="02020603050405020304" pitchFamily="18" charset="0"/>
                  <a:cs typeface="Times New Roman" panose="02020603050405020304" pitchFamily="18" charset="0"/>
                </a:endParaRPr>
              </a:p>
              <a:p>
                <a:r>
                  <a:rPr lang="en-PH" sz="2800" dirty="0"/>
                  <a:t>Combinations of n Objects Taken r at a time</a:t>
                </a:r>
              </a:p>
              <a:p>
                <a:endParaRPr lang="en-PH" sz="2800" dirty="0"/>
              </a:p>
              <a:p>
                <a:r>
                  <a:rPr lang="en-PH" sz="2800" dirty="0"/>
                  <a:t>If a choice of several objects involves selections that regard order as significant, the total number of selections, called combinations , is given by </a:t>
                </a:r>
              </a:p>
              <a:p>
                <a:pPr algn="ctr"/>
                <a:r>
                  <a:rPr lang="en-PH" sz="2800" dirty="0" err="1"/>
                  <a:t>nCr</a:t>
                </a:r>
                <a:r>
                  <a:rPr lang="en-PH" sz="2800" dirty="0"/>
                  <a:t>= </a:t>
                </a:r>
                <a14:m>
                  <m:oMath xmlns:m="http://schemas.openxmlformats.org/officeDocument/2006/math">
                    <m:f>
                      <m:fPr>
                        <m:ctrlPr>
                          <a:rPr lang="en-PH" sz="2800" i="1">
                            <a:latin typeface="Cambria Math" panose="02040503050406030204" pitchFamily="18" charset="0"/>
                          </a:rPr>
                        </m:ctrlPr>
                      </m:fPr>
                      <m:num>
                        <m:r>
                          <a:rPr lang="en-PH" sz="2800" i="1">
                            <a:latin typeface="Cambria Math" panose="02040503050406030204" pitchFamily="18" charset="0"/>
                          </a:rPr>
                          <m:t>𝑛</m:t>
                        </m:r>
                        <m:r>
                          <a:rPr lang="en-PH" sz="2800" i="1">
                            <a:latin typeface="Cambria Math" panose="02040503050406030204" pitchFamily="18" charset="0"/>
                          </a:rPr>
                          <m:t>!</m:t>
                        </m:r>
                      </m:num>
                      <m:den>
                        <m:r>
                          <a:rPr lang="en-PH" sz="2800" i="1">
                            <a:latin typeface="Cambria Math" panose="02040503050406030204" pitchFamily="18" charset="0"/>
                          </a:rPr>
                          <m:t>𝑟</m:t>
                        </m:r>
                        <m:r>
                          <a:rPr lang="en-PH" sz="2800" i="1">
                            <a:latin typeface="Cambria Math" panose="02040503050406030204" pitchFamily="18" charset="0"/>
                          </a:rPr>
                          <m:t>!</m:t>
                        </m:r>
                        <m:d>
                          <m:dPr>
                            <m:ctrlPr>
                              <a:rPr lang="en-PH" sz="2800" i="1">
                                <a:latin typeface="Cambria Math" panose="02040503050406030204" pitchFamily="18" charset="0"/>
                              </a:rPr>
                            </m:ctrlPr>
                          </m:dPr>
                          <m:e>
                            <m:r>
                              <a:rPr lang="en-PH" sz="2800" i="1">
                                <a:latin typeface="Cambria Math" panose="02040503050406030204" pitchFamily="18" charset="0"/>
                              </a:rPr>
                              <m:t>𝑛</m:t>
                            </m:r>
                            <m:r>
                              <a:rPr lang="en-PH" sz="2800" i="1">
                                <a:latin typeface="Cambria Math" panose="02040503050406030204" pitchFamily="18" charset="0"/>
                              </a:rPr>
                              <m:t>−</m:t>
                            </m:r>
                            <m:r>
                              <a:rPr lang="en-PH" sz="2800" i="1">
                                <a:latin typeface="Cambria Math" panose="02040503050406030204" pitchFamily="18" charset="0"/>
                              </a:rPr>
                              <m:t>𝑟</m:t>
                            </m:r>
                          </m:e>
                        </m:d>
                        <m:r>
                          <a:rPr lang="en-PH" sz="2800" i="1">
                            <a:latin typeface="Cambria Math" panose="02040503050406030204" pitchFamily="18" charset="0"/>
                          </a:rPr>
                          <m:t>!</m:t>
                        </m:r>
                      </m:den>
                    </m:f>
                  </m:oMath>
                </a14:m>
                <a:endParaRPr lang="en-PH" sz="2800" dirty="0"/>
              </a:p>
              <a:p>
                <a:endParaRPr lang="en-PH" sz="2800" dirty="0">
                  <a:latin typeface="Times New Roman" panose="02020603050405020304" pitchFamily="18" charset="0"/>
                  <a:cs typeface="Times New Roman" panose="02020603050405020304" pitchFamily="18" charset="0"/>
                </a:endParaRPr>
              </a:p>
            </p:txBody>
          </p:sp>
        </mc:Choice>
        <mc:Fallback xmlns="">
          <p:sp>
            <p:nvSpPr>
              <p:cNvPr id="2" name="Rectangle 1">
                <a:extLst>
                  <a:ext uri="{FF2B5EF4-FFF2-40B4-BE49-F238E27FC236}">
                    <a16:creationId xmlns:a16="http://schemas.microsoft.com/office/drawing/2014/main" id="{3A0EBD74-5775-4184-A9F1-E0579A0ACB58}"/>
                  </a:ext>
                </a:extLst>
              </p:cNvPr>
              <p:cNvSpPr>
                <a:spLocks noRot="1" noChangeAspect="1" noMove="1" noResize="1" noEditPoints="1" noAdjustHandles="1" noChangeArrowheads="1" noChangeShapeType="1" noTextEdit="1"/>
              </p:cNvSpPr>
              <p:nvPr/>
            </p:nvSpPr>
            <p:spPr>
              <a:xfrm>
                <a:off x="318246" y="659641"/>
                <a:ext cx="11184031" cy="5497082"/>
              </a:xfrm>
              <a:prstGeom prst="rect">
                <a:avLst/>
              </a:prstGeom>
              <a:blipFill>
                <a:blip r:embed="rId5"/>
                <a:stretch>
                  <a:fillRect l="-1090" t="-1109" r="-981"/>
                </a:stretch>
              </a:blipFill>
            </p:spPr>
            <p:txBody>
              <a:bodyPr/>
              <a:lstStyle/>
              <a:p>
                <a:r>
                  <a:rPr lang="en-PH">
                    <a:noFill/>
                  </a:rPr>
                  <a:t> </a:t>
                </a:r>
              </a:p>
            </p:txBody>
          </p:sp>
        </mc:Fallback>
      </mc:AlternateContent>
    </p:spTree>
    <p:custDataLst>
      <p:tags r:id="rId1"/>
    </p:custDataLst>
    <p:extLst>
      <p:ext uri="{BB962C8B-B14F-4D97-AF65-F5344CB8AC3E}">
        <p14:creationId xmlns:p14="http://schemas.microsoft.com/office/powerpoint/2010/main" val="4095603851"/>
      </p:ext>
    </p:extLst>
  </p:cSld>
  <p:clrMapOvr>
    <a:masterClrMapping/>
  </p:clrMapOvr>
  <p:transition spd="slow" advTm="102083">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66958"/>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SENIOR HIGH SCHOOL DEPARTMENT</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STATISTICS AND PROBABILITY</a:t>
            </a:r>
          </a:p>
        </p:txBody>
      </p:sp>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A0EBD74-5775-4184-A9F1-E0579A0ACB58}"/>
                  </a:ext>
                </a:extLst>
              </p:cNvPr>
              <p:cNvSpPr/>
              <p:nvPr/>
            </p:nvSpPr>
            <p:spPr>
              <a:xfrm>
                <a:off x="318246" y="729704"/>
                <a:ext cx="11184031" cy="4791761"/>
              </a:xfrm>
              <a:prstGeom prst="rect">
                <a:avLst/>
              </a:prstGeom>
            </p:spPr>
            <p:txBody>
              <a:bodyPr wrap="square">
                <a:spAutoFit/>
              </a:bodyPr>
              <a:lstStyle/>
              <a:p>
                <a:r>
                  <a:rPr lang="en-PH" sz="3200" dirty="0"/>
                  <a:t>Example 5. </a:t>
                </a:r>
              </a:p>
              <a:p>
                <a:endParaRPr lang="en-PH" sz="3200" dirty="0"/>
              </a:p>
              <a:p>
                <a:r>
                  <a:rPr lang="en-PH" sz="3200" dirty="0"/>
                  <a:t>Four children are chosen from a class of 30 for a survey. How many ways can this be done?</a:t>
                </a:r>
              </a:p>
              <a:p>
                <a:endParaRPr lang="en-PH" sz="3200" dirty="0"/>
              </a:p>
              <a:p>
                <a:endParaRPr lang="en-PH" sz="3200" dirty="0"/>
              </a:p>
              <a:p>
                <a:pPr algn="ctr"/>
                <a:r>
                  <a:rPr lang="en-PH" sz="3200" dirty="0"/>
                  <a:t>₃₀C₄= </a:t>
                </a:r>
                <a14:m>
                  <m:oMath xmlns:m="http://schemas.openxmlformats.org/officeDocument/2006/math">
                    <m:f>
                      <m:fPr>
                        <m:ctrlPr>
                          <a:rPr lang="en-PH" sz="3200" i="1">
                            <a:latin typeface="Cambria Math" panose="02040503050406030204" pitchFamily="18" charset="0"/>
                          </a:rPr>
                        </m:ctrlPr>
                      </m:fPr>
                      <m:num>
                        <m:r>
                          <a:rPr lang="en-PH" sz="3200" i="1">
                            <a:latin typeface="Cambria Math" panose="02040503050406030204" pitchFamily="18" charset="0"/>
                          </a:rPr>
                          <m:t>30!</m:t>
                        </m:r>
                      </m:num>
                      <m:den>
                        <m:r>
                          <a:rPr lang="en-PH" sz="3200" i="1">
                            <a:latin typeface="Cambria Math" panose="02040503050406030204" pitchFamily="18" charset="0"/>
                          </a:rPr>
                          <m:t>4!</m:t>
                        </m:r>
                        <m:d>
                          <m:dPr>
                            <m:ctrlPr>
                              <a:rPr lang="en-PH" sz="3200" i="1">
                                <a:latin typeface="Cambria Math" panose="02040503050406030204" pitchFamily="18" charset="0"/>
                              </a:rPr>
                            </m:ctrlPr>
                          </m:dPr>
                          <m:e>
                            <m:r>
                              <a:rPr lang="en-PH" sz="3200" i="1">
                                <a:latin typeface="Cambria Math" panose="02040503050406030204" pitchFamily="18" charset="0"/>
                              </a:rPr>
                              <m:t>30−4</m:t>
                            </m:r>
                          </m:e>
                        </m:d>
                        <m:r>
                          <a:rPr lang="en-PH" sz="3200" i="1">
                            <a:latin typeface="Cambria Math" panose="02040503050406030204" pitchFamily="18" charset="0"/>
                          </a:rPr>
                          <m:t>!</m:t>
                        </m:r>
                      </m:den>
                    </m:f>
                  </m:oMath>
                </a14:m>
                <a:r>
                  <a:rPr lang="en-PH" sz="3200" dirty="0"/>
                  <a:t>= 27 405 ways</a:t>
                </a:r>
              </a:p>
              <a:p>
                <a:endParaRPr lang="en-PH" sz="3200" dirty="0"/>
              </a:p>
              <a:p>
                <a:endParaRPr lang="en-PH" sz="3200" dirty="0">
                  <a:latin typeface="Times New Roman" panose="02020603050405020304" pitchFamily="18" charset="0"/>
                  <a:cs typeface="Times New Roman" panose="02020603050405020304" pitchFamily="18" charset="0"/>
                </a:endParaRPr>
              </a:p>
            </p:txBody>
          </p:sp>
        </mc:Choice>
        <mc:Fallback xmlns="">
          <p:sp>
            <p:nvSpPr>
              <p:cNvPr id="2" name="Rectangle 1">
                <a:extLst>
                  <a:ext uri="{FF2B5EF4-FFF2-40B4-BE49-F238E27FC236}">
                    <a16:creationId xmlns:a16="http://schemas.microsoft.com/office/drawing/2014/main" id="{3A0EBD74-5775-4184-A9F1-E0579A0ACB58}"/>
                  </a:ext>
                </a:extLst>
              </p:cNvPr>
              <p:cNvSpPr>
                <a:spLocks noRot="1" noChangeAspect="1" noMove="1" noResize="1" noEditPoints="1" noAdjustHandles="1" noChangeArrowheads="1" noChangeShapeType="1" noTextEdit="1"/>
              </p:cNvSpPr>
              <p:nvPr/>
            </p:nvSpPr>
            <p:spPr>
              <a:xfrm>
                <a:off x="318246" y="729704"/>
                <a:ext cx="11184031" cy="4791761"/>
              </a:xfrm>
              <a:prstGeom prst="rect">
                <a:avLst/>
              </a:prstGeom>
              <a:blipFill>
                <a:blip r:embed="rId5"/>
                <a:stretch>
                  <a:fillRect l="-1362" t="-1654"/>
                </a:stretch>
              </a:blipFill>
            </p:spPr>
            <p:txBody>
              <a:bodyPr/>
              <a:lstStyle/>
              <a:p>
                <a:r>
                  <a:rPr lang="en-PH">
                    <a:noFill/>
                  </a:rPr>
                  <a:t> </a:t>
                </a:r>
              </a:p>
            </p:txBody>
          </p:sp>
        </mc:Fallback>
      </mc:AlternateContent>
    </p:spTree>
    <p:custDataLst>
      <p:tags r:id="rId1"/>
    </p:custDataLst>
    <p:extLst>
      <p:ext uri="{BB962C8B-B14F-4D97-AF65-F5344CB8AC3E}">
        <p14:creationId xmlns:p14="http://schemas.microsoft.com/office/powerpoint/2010/main" val="1175857654"/>
      </p:ext>
    </p:extLst>
  </p:cSld>
  <p:clrMapOvr>
    <a:masterClrMapping/>
  </p:clrMapOvr>
  <p:transition spd="slow" advTm="102083">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66958"/>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SENIOR HIGH SCHOOL DEPARTMENT</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STATISTICS AND PROBABILITY</a:t>
            </a:r>
          </a:p>
        </p:txBody>
      </p:sp>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A0EBD74-5775-4184-A9F1-E0579A0ACB58}"/>
                  </a:ext>
                </a:extLst>
              </p:cNvPr>
              <p:cNvSpPr/>
              <p:nvPr/>
            </p:nvSpPr>
            <p:spPr>
              <a:xfrm>
                <a:off x="332533" y="602926"/>
                <a:ext cx="11184031" cy="5726824"/>
              </a:xfrm>
              <a:prstGeom prst="rect">
                <a:avLst/>
              </a:prstGeom>
            </p:spPr>
            <p:txBody>
              <a:bodyPr wrap="square">
                <a:spAutoFit/>
              </a:bodyPr>
              <a:lstStyle/>
              <a:p>
                <a:r>
                  <a:rPr lang="en-PH" sz="3200" dirty="0"/>
                  <a:t>Example 6. </a:t>
                </a:r>
              </a:p>
              <a:p>
                <a:endParaRPr lang="en-PH" sz="3200" dirty="0"/>
              </a:p>
              <a:p>
                <a:r>
                  <a:rPr lang="en-PH" sz="3200" dirty="0"/>
                  <a:t>A committee of 5 consisting of 3 girls and 2 boys is to be chosen from a class with 15 girls and 10 boys. How many distinct committees are possible to form?</a:t>
                </a:r>
              </a:p>
              <a:p>
                <a:endParaRPr lang="en-PH" sz="3200" dirty="0">
                  <a:latin typeface="Times New Roman" panose="02020603050405020304" pitchFamily="18" charset="0"/>
                  <a:cs typeface="Times New Roman" panose="02020603050405020304" pitchFamily="18" charset="0"/>
                </a:endParaRPr>
              </a:p>
              <a:p>
                <a:r>
                  <a:rPr lang="en-PH" sz="3200" dirty="0"/>
                  <a:t>Using the multiplication rule and the combination formula, the total number of committees is:</a:t>
                </a:r>
              </a:p>
              <a:p>
                <a:endParaRPr lang="en-PH" sz="3200" dirty="0"/>
              </a:p>
              <a:p>
                <a:r>
                  <a:rPr lang="en-PH" sz="3200" dirty="0"/>
                  <a:t>₁₅</a:t>
                </a:r>
                <a:r>
                  <a:rPr lang="en-PH" sz="3200" dirty="0" err="1"/>
                  <a:t>C₃x</a:t>
                </a:r>
                <a:r>
                  <a:rPr lang="en-PH" sz="3200" dirty="0"/>
                  <a:t> ₁₀C₂= </a:t>
                </a:r>
                <a14:m>
                  <m:oMath xmlns:m="http://schemas.openxmlformats.org/officeDocument/2006/math">
                    <m:f>
                      <m:fPr>
                        <m:ctrlPr>
                          <a:rPr lang="en-PH" sz="3200" i="1">
                            <a:latin typeface="Cambria Math" panose="02040503050406030204" pitchFamily="18" charset="0"/>
                          </a:rPr>
                        </m:ctrlPr>
                      </m:fPr>
                      <m:num>
                        <m:r>
                          <a:rPr lang="en-PH" sz="3200" i="1">
                            <a:latin typeface="Cambria Math" panose="02040503050406030204" pitchFamily="18" charset="0"/>
                          </a:rPr>
                          <m:t>15!</m:t>
                        </m:r>
                      </m:num>
                      <m:den>
                        <m:r>
                          <a:rPr lang="en-PH" sz="3200" i="1">
                            <a:latin typeface="Cambria Math" panose="02040503050406030204" pitchFamily="18" charset="0"/>
                          </a:rPr>
                          <m:t>3!12!</m:t>
                        </m:r>
                      </m:den>
                    </m:f>
                  </m:oMath>
                </a14:m>
                <a:r>
                  <a:rPr lang="en-PH" sz="3200" dirty="0"/>
                  <a:t> x </a:t>
                </a:r>
                <a14:m>
                  <m:oMath xmlns:m="http://schemas.openxmlformats.org/officeDocument/2006/math">
                    <m:f>
                      <m:fPr>
                        <m:ctrlPr>
                          <a:rPr lang="en-PH" sz="3200" i="1">
                            <a:latin typeface="Cambria Math" panose="02040503050406030204" pitchFamily="18" charset="0"/>
                          </a:rPr>
                        </m:ctrlPr>
                      </m:fPr>
                      <m:num>
                        <m:r>
                          <a:rPr lang="en-PH" sz="3200" i="1">
                            <a:latin typeface="Cambria Math" panose="02040503050406030204" pitchFamily="18" charset="0"/>
                          </a:rPr>
                          <m:t>10!</m:t>
                        </m:r>
                      </m:num>
                      <m:den>
                        <m:r>
                          <a:rPr lang="en-PH" sz="3200" i="1">
                            <a:latin typeface="Cambria Math" panose="02040503050406030204" pitchFamily="18" charset="0"/>
                          </a:rPr>
                          <m:t>2!8!</m:t>
                        </m:r>
                      </m:den>
                    </m:f>
                    <m:r>
                      <a:rPr lang="en-PH" sz="3200" i="1">
                        <a:latin typeface="Cambria Math" panose="02040503050406030204" pitchFamily="18" charset="0"/>
                      </a:rPr>
                      <m:t>  </m:t>
                    </m:r>
                  </m:oMath>
                </a14:m>
                <a:r>
                  <a:rPr lang="en-PH" sz="3200" dirty="0"/>
                  <a:t>= 20 475 committees</a:t>
                </a:r>
              </a:p>
              <a:p>
                <a:endParaRPr lang="en-PH" sz="3200" dirty="0">
                  <a:latin typeface="Times New Roman" panose="02020603050405020304" pitchFamily="18" charset="0"/>
                  <a:cs typeface="Times New Roman" panose="02020603050405020304" pitchFamily="18" charset="0"/>
                </a:endParaRPr>
              </a:p>
            </p:txBody>
          </p:sp>
        </mc:Choice>
        <mc:Fallback xmlns="">
          <p:sp>
            <p:nvSpPr>
              <p:cNvPr id="2" name="Rectangle 1">
                <a:extLst>
                  <a:ext uri="{FF2B5EF4-FFF2-40B4-BE49-F238E27FC236}">
                    <a16:creationId xmlns:a16="http://schemas.microsoft.com/office/drawing/2014/main" id="{3A0EBD74-5775-4184-A9F1-E0579A0ACB58}"/>
                  </a:ext>
                </a:extLst>
              </p:cNvPr>
              <p:cNvSpPr>
                <a:spLocks noRot="1" noChangeAspect="1" noMove="1" noResize="1" noEditPoints="1" noAdjustHandles="1" noChangeArrowheads="1" noChangeShapeType="1" noTextEdit="1"/>
              </p:cNvSpPr>
              <p:nvPr/>
            </p:nvSpPr>
            <p:spPr>
              <a:xfrm>
                <a:off x="332533" y="602926"/>
                <a:ext cx="11184031" cy="5726824"/>
              </a:xfrm>
              <a:prstGeom prst="rect">
                <a:avLst/>
              </a:prstGeom>
              <a:blipFill>
                <a:blip r:embed="rId5"/>
                <a:stretch>
                  <a:fillRect l="-1418" t="-1384"/>
                </a:stretch>
              </a:blipFill>
            </p:spPr>
            <p:txBody>
              <a:bodyPr/>
              <a:lstStyle/>
              <a:p>
                <a:r>
                  <a:rPr lang="en-PH">
                    <a:noFill/>
                  </a:rPr>
                  <a:t> </a:t>
                </a:r>
              </a:p>
            </p:txBody>
          </p:sp>
        </mc:Fallback>
      </mc:AlternateContent>
    </p:spTree>
    <p:custDataLst>
      <p:tags r:id="rId1"/>
    </p:custDataLst>
    <p:extLst>
      <p:ext uri="{BB962C8B-B14F-4D97-AF65-F5344CB8AC3E}">
        <p14:creationId xmlns:p14="http://schemas.microsoft.com/office/powerpoint/2010/main" val="492338567"/>
      </p:ext>
    </p:extLst>
  </p:cSld>
  <p:clrMapOvr>
    <a:masterClrMapping/>
  </p:clrMapOvr>
  <p:transition spd="slow" advTm="102083">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66958"/>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SENIOR HIGH SCHOOL DEPARTMENT</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STATISTICS AND PROBABILITY</a:t>
            </a:r>
          </a:p>
        </p:txBody>
      </p:sp>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p:sp>
        <p:nvSpPr>
          <p:cNvPr id="2" name="Rectangle 1">
            <a:extLst>
              <a:ext uri="{FF2B5EF4-FFF2-40B4-BE49-F238E27FC236}">
                <a16:creationId xmlns:a16="http://schemas.microsoft.com/office/drawing/2014/main" id="{3A0EBD74-5775-4184-A9F1-E0579A0ACB58}"/>
              </a:ext>
            </a:extLst>
          </p:cNvPr>
          <p:cNvSpPr/>
          <p:nvPr/>
        </p:nvSpPr>
        <p:spPr>
          <a:xfrm>
            <a:off x="3883397" y="2560840"/>
            <a:ext cx="4425205" cy="1015663"/>
          </a:xfrm>
          <a:prstGeom prst="rect">
            <a:avLst/>
          </a:prstGeom>
        </p:spPr>
        <p:txBody>
          <a:bodyPr wrap="square">
            <a:spAutoFit/>
          </a:bodyPr>
          <a:lstStyle/>
          <a:p>
            <a:r>
              <a:rPr lang="en-PH" sz="6000" dirty="0">
                <a:latin typeface="Times New Roman" panose="02020603050405020304" pitchFamily="18" charset="0"/>
                <a:cs typeface="Times New Roman" panose="02020603050405020304" pitchFamily="18" charset="0"/>
              </a:rPr>
              <a:t>ACTIVITY</a:t>
            </a:r>
          </a:p>
        </p:txBody>
      </p:sp>
    </p:spTree>
    <p:custDataLst>
      <p:tags r:id="rId1"/>
    </p:custDataLst>
    <p:extLst>
      <p:ext uri="{BB962C8B-B14F-4D97-AF65-F5344CB8AC3E}">
        <p14:creationId xmlns:p14="http://schemas.microsoft.com/office/powerpoint/2010/main" val="3354948011"/>
      </p:ext>
    </p:extLst>
  </p:cSld>
  <p:clrMapOvr>
    <a:masterClrMapping/>
  </p:clrMapOvr>
  <p:transition spd="slow" advTm="102083">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59982"/>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SENIOR HIGH SCHOOL DEPARTMENT</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STATISTICS AND PROBABILITY</a:t>
            </a:r>
          </a:p>
        </p:txBody>
      </p:sp>
      <p:pic>
        <p:nvPicPr>
          <p:cNvPr id="8" name="Picture 7">
            <a:extLst>
              <a:ext uri="{FF2B5EF4-FFF2-40B4-BE49-F238E27FC236}">
                <a16:creationId xmlns:a16="http://schemas.microsoft.com/office/drawing/2014/main" id="{AEF649E3-7252-4F49-AC77-576EF6BABA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41192" y="4235823"/>
            <a:ext cx="2862261" cy="2898403"/>
          </a:xfrm>
          <a:prstGeom prst="rect">
            <a:avLst/>
          </a:prstGeom>
          <a:ln>
            <a:noFill/>
          </a:ln>
        </p:spPr>
      </p:pic>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p:sp>
        <p:nvSpPr>
          <p:cNvPr id="2" name="Rectangle 1">
            <a:extLst>
              <a:ext uri="{FF2B5EF4-FFF2-40B4-BE49-F238E27FC236}">
                <a16:creationId xmlns:a16="http://schemas.microsoft.com/office/drawing/2014/main" id="{3A0EBD74-5775-4184-A9F1-E0579A0ACB58}"/>
              </a:ext>
            </a:extLst>
          </p:cNvPr>
          <p:cNvSpPr/>
          <p:nvPr/>
        </p:nvSpPr>
        <p:spPr>
          <a:xfrm>
            <a:off x="400050" y="667709"/>
            <a:ext cx="10698256" cy="5016758"/>
          </a:xfrm>
          <a:prstGeom prst="rect">
            <a:avLst/>
          </a:prstGeom>
        </p:spPr>
        <p:txBody>
          <a:bodyPr wrap="square">
            <a:spAutoFit/>
          </a:bodyPr>
          <a:lstStyle/>
          <a:p>
            <a:r>
              <a:rPr lang="en-PH" sz="3200" dirty="0">
                <a:latin typeface="Times New Roman" panose="02020603050405020304" pitchFamily="18" charset="0"/>
                <a:cs typeface="Times New Roman" panose="02020603050405020304" pitchFamily="18" charset="0"/>
              </a:rPr>
              <a:t>Read and answer the following questions. Write your answer on a sheet of paper.</a:t>
            </a:r>
          </a:p>
          <a:p>
            <a:endParaRPr lang="en-PH" sz="3200" dirty="0">
              <a:latin typeface="Times New Roman" panose="02020603050405020304" pitchFamily="18" charset="0"/>
              <a:cs typeface="Times New Roman" panose="02020603050405020304" pitchFamily="18" charset="0"/>
            </a:endParaRPr>
          </a:p>
          <a:p>
            <a:pPr marL="514350" indent="-514350">
              <a:buAutoNum type="arabicPeriod"/>
            </a:pPr>
            <a:r>
              <a:rPr lang="en-PH" sz="3200" dirty="0">
                <a:latin typeface="Times New Roman" panose="02020603050405020304" pitchFamily="18" charset="0"/>
                <a:cs typeface="Times New Roman" panose="02020603050405020304" pitchFamily="18" charset="0"/>
              </a:rPr>
              <a:t>Students are classified according to gender (male or female), status (regular or irregular), and field of specialization (mathematics, physics, business, or languages). Draw a tree diagram to find all the possible classifications. Determine the total number of possible classifications of students.</a:t>
            </a:r>
          </a:p>
          <a:p>
            <a:pPr marL="514350" indent="-514350">
              <a:buAutoNum type="arabicPeriod"/>
            </a:pPr>
            <a:r>
              <a:rPr lang="en-PH" sz="3200" dirty="0">
                <a:latin typeface="Times New Roman" panose="02020603050405020304" pitchFamily="18" charset="0"/>
                <a:cs typeface="Times New Roman" panose="02020603050405020304" pitchFamily="18" charset="0"/>
              </a:rPr>
              <a:t>Draw a tree diagram to show all possible outcomes when a pair of dice is rolled. How many outcomes are there?</a:t>
            </a:r>
          </a:p>
        </p:txBody>
      </p:sp>
    </p:spTree>
    <p:custDataLst>
      <p:tags r:id="rId1"/>
    </p:custDataLst>
    <p:extLst>
      <p:ext uri="{BB962C8B-B14F-4D97-AF65-F5344CB8AC3E}">
        <p14:creationId xmlns:p14="http://schemas.microsoft.com/office/powerpoint/2010/main" val="1288565648"/>
      </p:ext>
    </p:extLst>
  </p:cSld>
  <p:clrMapOvr>
    <a:masterClrMapping/>
  </p:clrMapOvr>
  <p:transition spd="slow" advTm="102083">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66958"/>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SENIOR HIGH SCHOOL DEPARTMENT</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STATISTICS AND PROBABILITY</a:t>
            </a:r>
          </a:p>
        </p:txBody>
      </p:sp>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p:sp>
        <p:nvSpPr>
          <p:cNvPr id="2" name="Rectangle 1">
            <a:extLst>
              <a:ext uri="{FF2B5EF4-FFF2-40B4-BE49-F238E27FC236}">
                <a16:creationId xmlns:a16="http://schemas.microsoft.com/office/drawing/2014/main" id="{3A0EBD74-5775-4184-A9F1-E0579A0ACB58}"/>
              </a:ext>
            </a:extLst>
          </p:cNvPr>
          <p:cNvSpPr/>
          <p:nvPr/>
        </p:nvSpPr>
        <p:spPr>
          <a:xfrm>
            <a:off x="409575" y="631391"/>
            <a:ext cx="11372849" cy="5693866"/>
          </a:xfrm>
          <a:prstGeom prst="rect">
            <a:avLst/>
          </a:prstGeom>
        </p:spPr>
        <p:txBody>
          <a:bodyPr wrap="square">
            <a:spAutoFit/>
          </a:bodyPr>
          <a:lstStyle/>
          <a:p>
            <a:r>
              <a:rPr lang="en-PH" sz="2800" dirty="0">
                <a:latin typeface="Times New Roman" panose="02020603050405020304" pitchFamily="18" charset="0"/>
                <a:cs typeface="Times New Roman" panose="02020603050405020304" pitchFamily="18" charset="0"/>
              </a:rPr>
              <a:t>Read and answer the following questions. Write your answers on a sheet of paper.</a:t>
            </a:r>
          </a:p>
          <a:p>
            <a:endParaRPr lang="en-PH" sz="2800" dirty="0">
              <a:latin typeface="Times New Roman" panose="02020603050405020304" pitchFamily="18" charset="0"/>
              <a:cs typeface="Times New Roman" panose="02020603050405020304" pitchFamily="18" charset="0"/>
            </a:endParaRPr>
          </a:p>
          <a:p>
            <a:pPr marL="514350" indent="-514350">
              <a:buAutoNum type="arabicPeriod"/>
            </a:pPr>
            <a:r>
              <a:rPr lang="en-PH" sz="2800" dirty="0">
                <a:latin typeface="Times New Roman" panose="02020603050405020304" pitchFamily="18" charset="0"/>
                <a:cs typeface="Times New Roman" panose="02020603050405020304" pitchFamily="18" charset="0"/>
              </a:rPr>
              <a:t>In how many ways can 6 beads be arranged in a string?</a:t>
            </a:r>
          </a:p>
          <a:p>
            <a:pPr marL="514350" indent="-514350">
              <a:buAutoNum type="arabicPeriod"/>
            </a:pPr>
            <a:r>
              <a:rPr lang="en-PH" sz="2800" dirty="0">
                <a:latin typeface="Times New Roman" panose="02020603050405020304" pitchFamily="18" charset="0"/>
                <a:cs typeface="Times New Roman" panose="02020603050405020304" pitchFamily="18" charset="0"/>
              </a:rPr>
              <a:t>Find the distinct permutations of the word BARRACKS.</a:t>
            </a:r>
          </a:p>
          <a:p>
            <a:pPr marL="514350" indent="-514350">
              <a:buAutoNum type="arabicPeriod"/>
            </a:pPr>
            <a:r>
              <a:rPr lang="en-PH" sz="2800" dirty="0">
                <a:latin typeface="Times New Roman" panose="02020603050405020304" pitchFamily="18" charset="0"/>
                <a:cs typeface="Times New Roman" panose="02020603050405020304" pitchFamily="18" charset="0"/>
              </a:rPr>
              <a:t>In how many ways can 8 algebra and 5 geometry books be arranged if the algebra books are arranged consecutively?</a:t>
            </a:r>
          </a:p>
          <a:p>
            <a:pPr marL="514350" indent="-514350">
              <a:buAutoNum type="arabicPeriod"/>
            </a:pPr>
            <a:r>
              <a:rPr lang="en-PH" sz="2800" dirty="0">
                <a:latin typeface="Times New Roman" panose="02020603050405020304" pitchFamily="18" charset="0"/>
                <a:cs typeface="Times New Roman" panose="02020603050405020304" pitchFamily="18" charset="0"/>
              </a:rPr>
              <a:t>In how many ways can 7 trees be planted following a circular arrangement?</a:t>
            </a:r>
          </a:p>
          <a:p>
            <a:r>
              <a:rPr lang="en-PH" sz="2800" dirty="0">
                <a:latin typeface="Times New Roman" panose="02020603050405020304" pitchFamily="18" charset="0"/>
                <a:cs typeface="Times New Roman" panose="02020603050405020304" pitchFamily="18" charset="0"/>
              </a:rPr>
              <a:t>5.  The coach of the winning basketball team chooses 3 of the 15 members to be interviewed by a sports reporter. In how many ways can the members to be interviewed be chosen?</a:t>
            </a:r>
          </a:p>
          <a:p>
            <a:pPr marL="514350" indent="-514350">
              <a:buAutoNum type="arabicPeriod"/>
            </a:pPr>
            <a:endParaRPr lang="en-PH" sz="28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220972117"/>
      </p:ext>
    </p:extLst>
  </p:cSld>
  <p:clrMapOvr>
    <a:masterClrMapping/>
  </p:clrMapOvr>
  <p:transition spd="slow" advTm="102083">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59982"/>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COLLEGE OF TEACHER EDUCATION</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US" sz="1200" dirty="0">
                <a:solidFill>
                  <a:schemeClr val="bg1"/>
                </a:solidFill>
                <a:latin typeface="Arial Black" panose="020B0A04020102020204" pitchFamily="34" charset="0"/>
              </a:rPr>
              <a:t>ADVANCED STATISTICS AND PROBABILITY</a:t>
            </a:r>
          </a:p>
        </p:txBody>
      </p:sp>
      <p:pic>
        <p:nvPicPr>
          <p:cNvPr id="8" name="Picture 7">
            <a:extLst>
              <a:ext uri="{FF2B5EF4-FFF2-40B4-BE49-F238E27FC236}">
                <a16:creationId xmlns:a16="http://schemas.microsoft.com/office/drawing/2014/main" id="{AEF649E3-7252-4F49-AC77-576EF6BABA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41192" y="4235823"/>
            <a:ext cx="2862261" cy="2898403"/>
          </a:xfrm>
          <a:prstGeom prst="rect">
            <a:avLst/>
          </a:prstGeom>
          <a:ln>
            <a:noFill/>
          </a:ln>
        </p:spPr>
      </p:pic>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p:sp>
        <p:nvSpPr>
          <p:cNvPr id="2" name="Rectangle 1">
            <a:extLst>
              <a:ext uri="{FF2B5EF4-FFF2-40B4-BE49-F238E27FC236}">
                <a16:creationId xmlns:a16="http://schemas.microsoft.com/office/drawing/2014/main" id="{5D1E7083-8938-4EAB-9B4F-7F741927C4C3}"/>
              </a:ext>
            </a:extLst>
          </p:cNvPr>
          <p:cNvSpPr/>
          <p:nvPr/>
        </p:nvSpPr>
        <p:spPr>
          <a:xfrm>
            <a:off x="161925" y="1062026"/>
            <a:ext cx="11287125" cy="4031873"/>
          </a:xfrm>
          <a:prstGeom prst="rect">
            <a:avLst/>
          </a:prstGeom>
        </p:spPr>
        <p:txBody>
          <a:bodyPr wrap="square">
            <a:spAutoFit/>
          </a:bodyPr>
          <a:lstStyle/>
          <a:p>
            <a:r>
              <a:rPr lang="en-US" sz="3200" b="1" dirty="0">
                <a:latin typeface="Arial" panose="020B0604020202020204" pitchFamily="34" charset="0"/>
                <a:cs typeface="Arial" panose="020B0604020202020204" pitchFamily="34" charset="0"/>
              </a:rPr>
              <a:t>Sample Spaces and Events </a:t>
            </a:r>
          </a:p>
          <a:p>
            <a:r>
              <a:rPr lang="en-US" sz="3200" b="1" dirty="0">
                <a:latin typeface="Arial" panose="020B0604020202020204" pitchFamily="34" charset="0"/>
                <a:cs typeface="Arial" panose="020B0604020202020204" pitchFamily="34" charset="0"/>
              </a:rPr>
              <a:t>Basic Terminology and Probability Rules </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An </a:t>
            </a:r>
            <a:r>
              <a:rPr lang="en-US" sz="3200" b="1" dirty="0">
                <a:latin typeface="Arial" panose="020B0604020202020204" pitchFamily="34" charset="0"/>
                <a:cs typeface="Arial" panose="020B0604020202020204" pitchFamily="34" charset="0"/>
              </a:rPr>
              <a:t>event</a:t>
            </a:r>
            <a:r>
              <a:rPr lang="en-US" sz="3200" dirty="0">
                <a:latin typeface="Arial" panose="020B0604020202020204" pitchFamily="34" charset="0"/>
                <a:cs typeface="Arial" panose="020B0604020202020204" pitchFamily="34" charset="0"/>
              </a:rPr>
              <a:t> is something that occurs, or happens. </a:t>
            </a:r>
          </a:p>
          <a:p>
            <a:endParaRPr lang="en-US" sz="3200"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-For example, flipping a coin is an event, and so is walking in the park and passing by a bench. Anything that could possibly happen is an event. </a:t>
            </a:r>
            <a:endParaRPr lang="en-PH" sz="3200" b="1" dirty="0">
              <a:solidFill>
                <a:srgbClr val="FF0000"/>
              </a:solidFill>
              <a:latin typeface="Arial" panose="020B0604020202020204" pitchFamily="34" charset="0"/>
              <a:ea typeface="Times New Roman" panose="02020603050405020304" pitchFamily="18" charset="0"/>
              <a:cs typeface="Arial" panose="020B0604020202020204" pitchFamily="34" charset="0"/>
            </a:endParaRPr>
          </a:p>
        </p:txBody>
      </p:sp>
    </p:spTree>
    <p:custDataLst>
      <p:tags r:id="rId1"/>
    </p:custDataLst>
    <p:extLst>
      <p:ext uri="{BB962C8B-B14F-4D97-AF65-F5344CB8AC3E}">
        <p14:creationId xmlns:p14="http://schemas.microsoft.com/office/powerpoint/2010/main" val="1385446929"/>
      </p:ext>
    </p:extLst>
  </p:cSld>
  <p:clrMapOvr>
    <a:masterClrMapping/>
  </p:clrMapOvr>
  <p:transition spd="slow" advTm="102083">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59982"/>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COLLEGE OF TEACHER EDUCATION</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US" sz="1200" dirty="0">
                <a:solidFill>
                  <a:schemeClr val="bg1"/>
                </a:solidFill>
                <a:latin typeface="Arial Black" panose="020B0A04020102020204" pitchFamily="34" charset="0"/>
              </a:rPr>
              <a:t>ADVANCED STATISTICS AND PROBABILITY</a:t>
            </a:r>
          </a:p>
        </p:txBody>
      </p:sp>
      <p:pic>
        <p:nvPicPr>
          <p:cNvPr id="8" name="Picture 7">
            <a:extLst>
              <a:ext uri="{FF2B5EF4-FFF2-40B4-BE49-F238E27FC236}">
                <a16:creationId xmlns:a16="http://schemas.microsoft.com/office/drawing/2014/main" id="{AEF649E3-7252-4F49-AC77-576EF6BABA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41192" y="4235823"/>
            <a:ext cx="2862261" cy="2898403"/>
          </a:xfrm>
          <a:prstGeom prst="rect">
            <a:avLst/>
          </a:prstGeom>
          <a:ln>
            <a:noFill/>
          </a:ln>
        </p:spPr>
      </p:pic>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p:sp>
        <p:nvSpPr>
          <p:cNvPr id="2" name="Rectangle 1">
            <a:extLst>
              <a:ext uri="{FF2B5EF4-FFF2-40B4-BE49-F238E27FC236}">
                <a16:creationId xmlns:a16="http://schemas.microsoft.com/office/drawing/2014/main" id="{5D1E7083-8938-4EAB-9B4F-7F741927C4C3}"/>
              </a:ext>
            </a:extLst>
          </p:cNvPr>
          <p:cNvSpPr/>
          <p:nvPr/>
        </p:nvSpPr>
        <p:spPr>
          <a:xfrm>
            <a:off x="319088" y="1228397"/>
            <a:ext cx="11287125" cy="4401205"/>
          </a:xfrm>
          <a:prstGeom prst="rect">
            <a:avLst/>
          </a:prstGeom>
        </p:spPr>
        <p:txBody>
          <a:bodyPr wrap="square">
            <a:spAutoFit/>
          </a:bodyPr>
          <a:lstStyle/>
          <a:p>
            <a:pPr marL="457200" indent="-457200">
              <a:buFont typeface="Wingdings" panose="05000000000000000000" pitchFamily="2" charset="2"/>
              <a:buChar char="q"/>
            </a:pPr>
            <a:r>
              <a:rPr lang="en-US" sz="2800" dirty="0">
                <a:latin typeface="Arial" panose="020B0604020202020204" pitchFamily="34" charset="0"/>
                <a:cs typeface="Arial" panose="020B0604020202020204" pitchFamily="34" charset="0"/>
              </a:rPr>
              <a:t>Suppose a coin is tossed once. There are two possible outcomes, either heads, H, or tails, T. Notice that if the experiment is conducted only once, you will observe only one of the two possible outcomes. </a:t>
            </a:r>
          </a:p>
          <a:p>
            <a:pPr marL="457200" indent="-457200">
              <a:buFont typeface="Wingdings" panose="05000000000000000000" pitchFamily="2" charset="2"/>
              <a:buChar char="q"/>
            </a:pPr>
            <a:endParaRPr lang="en-US" sz="28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r>
              <a:rPr lang="en-US" sz="2800" dirty="0">
                <a:latin typeface="Arial" panose="020B0604020202020204" pitchFamily="34" charset="0"/>
                <a:cs typeface="Arial" panose="020B0604020202020204" pitchFamily="34" charset="0"/>
              </a:rPr>
              <a:t>An </a:t>
            </a:r>
            <a:r>
              <a:rPr lang="en-US" sz="2800" b="1" dirty="0">
                <a:latin typeface="Arial" panose="020B0604020202020204" pitchFamily="34" charset="0"/>
                <a:cs typeface="Arial" panose="020B0604020202020204" pitchFamily="34" charset="0"/>
              </a:rPr>
              <a:t>experiment</a:t>
            </a:r>
            <a:r>
              <a:rPr lang="en-US" sz="2800" dirty="0">
                <a:latin typeface="Arial" panose="020B0604020202020204" pitchFamily="34" charset="0"/>
                <a:cs typeface="Arial" panose="020B0604020202020204" pitchFamily="34" charset="0"/>
              </a:rPr>
              <a:t> is the process of taking a measurement or making an observation. </a:t>
            </a:r>
          </a:p>
          <a:p>
            <a:pPr marL="457200" indent="-457200">
              <a:buFont typeface="Wingdings" panose="05000000000000000000" pitchFamily="2" charset="2"/>
              <a:buChar char="q"/>
            </a:pPr>
            <a:endParaRPr lang="en-US" sz="28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r>
              <a:rPr lang="en-US" sz="2800" dirty="0">
                <a:latin typeface="Arial" panose="020B0604020202020204" pitchFamily="34" charset="0"/>
                <a:cs typeface="Arial" panose="020B0604020202020204" pitchFamily="34" charset="0"/>
              </a:rPr>
              <a:t>These individual outcomes for an experiment are each called </a:t>
            </a:r>
            <a:r>
              <a:rPr lang="en-US" sz="2800" b="1" dirty="0">
                <a:latin typeface="Arial" panose="020B0604020202020204" pitchFamily="34" charset="0"/>
                <a:cs typeface="Arial" panose="020B0604020202020204" pitchFamily="34" charset="0"/>
              </a:rPr>
              <a:t>simple events</a:t>
            </a:r>
            <a:r>
              <a:rPr lang="en-US" sz="2800" dirty="0">
                <a:latin typeface="Arial" panose="020B0604020202020204" pitchFamily="34" charset="0"/>
                <a:cs typeface="Arial" panose="020B0604020202020204" pitchFamily="34" charset="0"/>
              </a:rPr>
              <a:t>. </a:t>
            </a:r>
            <a:endParaRPr lang="en-PH" sz="2800" b="1" dirty="0">
              <a:solidFill>
                <a:srgbClr val="FF0000"/>
              </a:solidFill>
              <a:latin typeface="Arial" panose="020B0604020202020204" pitchFamily="34" charset="0"/>
              <a:ea typeface="Times New Roman" panose="02020603050405020304" pitchFamily="18" charset="0"/>
              <a:cs typeface="Arial" panose="020B0604020202020204" pitchFamily="34" charset="0"/>
            </a:endParaRPr>
          </a:p>
        </p:txBody>
      </p:sp>
    </p:spTree>
    <p:custDataLst>
      <p:tags r:id="rId1"/>
    </p:custDataLst>
    <p:extLst>
      <p:ext uri="{BB962C8B-B14F-4D97-AF65-F5344CB8AC3E}">
        <p14:creationId xmlns:p14="http://schemas.microsoft.com/office/powerpoint/2010/main" val="3662306370"/>
      </p:ext>
    </p:extLst>
  </p:cSld>
  <p:clrMapOvr>
    <a:masterClrMapping/>
  </p:clrMapOvr>
  <p:transition spd="slow" advTm="102083">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59982"/>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COLLEGE OF TEACHER EDUCATION</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US" sz="1200" dirty="0">
                <a:solidFill>
                  <a:schemeClr val="bg1"/>
                </a:solidFill>
                <a:latin typeface="Arial Black" panose="020B0A04020102020204" pitchFamily="34" charset="0"/>
              </a:rPr>
              <a:t>ADVANCED STATISTICS AND PROBABILITY</a:t>
            </a:r>
          </a:p>
        </p:txBody>
      </p:sp>
      <p:pic>
        <p:nvPicPr>
          <p:cNvPr id="8" name="Picture 7">
            <a:extLst>
              <a:ext uri="{FF2B5EF4-FFF2-40B4-BE49-F238E27FC236}">
                <a16:creationId xmlns:a16="http://schemas.microsoft.com/office/drawing/2014/main" id="{AEF649E3-7252-4F49-AC77-576EF6BABA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41192" y="4235823"/>
            <a:ext cx="2862261" cy="2898403"/>
          </a:xfrm>
          <a:prstGeom prst="rect">
            <a:avLst/>
          </a:prstGeom>
          <a:ln>
            <a:noFill/>
          </a:ln>
        </p:spPr>
      </p:pic>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p:sp>
        <p:nvSpPr>
          <p:cNvPr id="2" name="Rectangle 1">
            <a:extLst>
              <a:ext uri="{FF2B5EF4-FFF2-40B4-BE49-F238E27FC236}">
                <a16:creationId xmlns:a16="http://schemas.microsoft.com/office/drawing/2014/main" id="{5D1E7083-8938-4EAB-9B4F-7F741927C4C3}"/>
              </a:ext>
            </a:extLst>
          </p:cNvPr>
          <p:cNvSpPr/>
          <p:nvPr/>
        </p:nvSpPr>
        <p:spPr>
          <a:xfrm>
            <a:off x="452437" y="2016022"/>
            <a:ext cx="11287125" cy="2062103"/>
          </a:xfrm>
          <a:prstGeom prst="rect">
            <a:avLst/>
          </a:prstGeom>
        </p:spPr>
        <p:txBody>
          <a:bodyPr wrap="square">
            <a:spAutoFit/>
          </a:bodyPr>
          <a:lstStyle/>
          <a:p>
            <a:pPr marL="457200" indent="-457200">
              <a:buFont typeface="Wingdings" panose="05000000000000000000" pitchFamily="2" charset="2"/>
              <a:buChar char="q"/>
            </a:pPr>
            <a:r>
              <a:rPr lang="en-US" sz="3200" dirty="0">
                <a:latin typeface="Arial" panose="020B0604020202020204" pitchFamily="34" charset="0"/>
                <a:cs typeface="Arial" panose="020B0604020202020204" pitchFamily="34" charset="0"/>
              </a:rPr>
              <a:t>A die has six possible outcomes: 1, 2, 3, 4, 5, or 6. When we toss it once, only one of the six outcomes of this experiment will occur. The one that does occur is called a simple event.</a:t>
            </a:r>
            <a:endParaRPr lang="en-PH" sz="3200" b="1" dirty="0">
              <a:solidFill>
                <a:srgbClr val="FF0000"/>
              </a:solidFill>
              <a:latin typeface="Arial" panose="020B0604020202020204" pitchFamily="34" charset="0"/>
              <a:ea typeface="Times New Roman" panose="02020603050405020304" pitchFamily="18" charset="0"/>
              <a:cs typeface="Arial" panose="020B0604020202020204" pitchFamily="34" charset="0"/>
            </a:endParaRPr>
          </a:p>
        </p:txBody>
      </p:sp>
    </p:spTree>
    <p:custDataLst>
      <p:tags r:id="rId1"/>
    </p:custDataLst>
    <p:extLst>
      <p:ext uri="{BB962C8B-B14F-4D97-AF65-F5344CB8AC3E}">
        <p14:creationId xmlns:p14="http://schemas.microsoft.com/office/powerpoint/2010/main" val="395357805"/>
      </p:ext>
    </p:extLst>
  </p:cSld>
  <p:clrMapOvr>
    <a:masterClrMapping/>
  </p:clrMapOvr>
  <p:transition spd="slow" advTm="102083">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59982"/>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COLLEGE OF TEACHER EDUCATION</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US" sz="1200" dirty="0">
                <a:solidFill>
                  <a:schemeClr val="bg1"/>
                </a:solidFill>
                <a:latin typeface="Arial Black" panose="020B0A04020102020204" pitchFamily="34" charset="0"/>
              </a:rPr>
              <a:t>ADVANCED STATISTICS AND PROBABILITY</a:t>
            </a:r>
          </a:p>
        </p:txBody>
      </p:sp>
      <p:pic>
        <p:nvPicPr>
          <p:cNvPr id="8" name="Picture 7">
            <a:extLst>
              <a:ext uri="{FF2B5EF4-FFF2-40B4-BE49-F238E27FC236}">
                <a16:creationId xmlns:a16="http://schemas.microsoft.com/office/drawing/2014/main" id="{AEF649E3-7252-4F49-AC77-576EF6BABA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41192" y="4235823"/>
            <a:ext cx="2862261" cy="2898403"/>
          </a:xfrm>
          <a:prstGeom prst="rect">
            <a:avLst/>
          </a:prstGeom>
          <a:ln>
            <a:noFill/>
          </a:ln>
        </p:spPr>
      </p:pic>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p:sp>
        <p:nvSpPr>
          <p:cNvPr id="2" name="Rectangle 1">
            <a:extLst>
              <a:ext uri="{FF2B5EF4-FFF2-40B4-BE49-F238E27FC236}">
                <a16:creationId xmlns:a16="http://schemas.microsoft.com/office/drawing/2014/main" id="{5D1E7083-8938-4EAB-9B4F-7F741927C4C3}"/>
              </a:ext>
            </a:extLst>
          </p:cNvPr>
          <p:cNvSpPr/>
          <p:nvPr/>
        </p:nvSpPr>
        <p:spPr>
          <a:xfrm>
            <a:off x="452437" y="895676"/>
            <a:ext cx="11287125" cy="4832092"/>
          </a:xfrm>
          <a:prstGeom prst="rect">
            <a:avLst/>
          </a:prstGeom>
        </p:spPr>
        <p:txBody>
          <a:bodyPr wrap="square">
            <a:spAutoFit/>
          </a:bodyPr>
          <a:lstStyle/>
          <a:p>
            <a:r>
              <a:rPr lang="en-US" sz="2800" dirty="0">
                <a:latin typeface="Arial" panose="020B0604020202020204" pitchFamily="34" charset="0"/>
                <a:cs typeface="Arial" panose="020B0604020202020204" pitchFamily="34" charset="0"/>
              </a:rPr>
              <a:t>The </a:t>
            </a:r>
            <a:r>
              <a:rPr lang="en-US" sz="2800" b="1" dirty="0">
                <a:latin typeface="Arial" panose="020B0604020202020204" pitchFamily="34" charset="0"/>
                <a:cs typeface="Arial" panose="020B0604020202020204" pitchFamily="34" charset="0"/>
              </a:rPr>
              <a:t>sample space </a:t>
            </a:r>
            <a:r>
              <a:rPr lang="en-US" sz="2800" dirty="0">
                <a:latin typeface="Arial" panose="020B0604020202020204" pitchFamily="34" charset="0"/>
                <a:cs typeface="Arial" panose="020B0604020202020204" pitchFamily="34" charset="0"/>
              </a:rPr>
              <a:t>is the set of all possible outcomes of an experiment, or the collection of all the possible simple events of an experiment. </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We will denote a sample space by </a:t>
            </a:r>
            <a:r>
              <a:rPr lang="en-US" sz="2800" b="1" dirty="0">
                <a:latin typeface="Arial" panose="020B0604020202020204" pitchFamily="34" charset="0"/>
                <a:cs typeface="Arial" panose="020B0604020202020204" pitchFamily="34" charset="0"/>
              </a:rPr>
              <a:t>S</a:t>
            </a:r>
            <a:r>
              <a:rPr lang="en-US" sz="2800" dirty="0">
                <a:latin typeface="Arial" panose="020B0604020202020204" pitchFamily="34" charset="0"/>
                <a:cs typeface="Arial" panose="020B0604020202020204" pitchFamily="34" charset="0"/>
              </a:rPr>
              <a:t>. As we know, there are 6 possible outcomes for throwing a die. We may get 1, 2, 3, 4, 5, or 6, so we write the sample space as the set of all possible outcomes: </a:t>
            </a:r>
          </a:p>
          <a:p>
            <a:r>
              <a:rPr lang="en-US" sz="2800" dirty="0">
                <a:latin typeface="Arial" panose="020B0604020202020204" pitchFamily="34" charset="0"/>
                <a:cs typeface="Arial" panose="020B0604020202020204" pitchFamily="34" charset="0"/>
              </a:rPr>
              <a:t>S = {1,2,3,4,5,6} </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Similarly, the sample space of tossing a coin is either heads, H, or tails, T, so we write S={H,T}.</a:t>
            </a:r>
            <a:endParaRPr lang="en-PH" sz="2800" b="1" dirty="0">
              <a:solidFill>
                <a:srgbClr val="FF0000"/>
              </a:solidFill>
              <a:latin typeface="Arial" panose="020B0604020202020204" pitchFamily="34" charset="0"/>
              <a:ea typeface="Times New Roman" panose="02020603050405020304" pitchFamily="18" charset="0"/>
              <a:cs typeface="Arial" panose="020B0604020202020204" pitchFamily="34" charset="0"/>
            </a:endParaRPr>
          </a:p>
        </p:txBody>
      </p:sp>
    </p:spTree>
    <p:custDataLst>
      <p:tags r:id="rId1"/>
    </p:custDataLst>
    <p:extLst>
      <p:ext uri="{BB962C8B-B14F-4D97-AF65-F5344CB8AC3E}">
        <p14:creationId xmlns:p14="http://schemas.microsoft.com/office/powerpoint/2010/main" val="3943064921"/>
      </p:ext>
    </p:extLst>
  </p:cSld>
  <p:clrMapOvr>
    <a:masterClrMapping/>
  </p:clrMapOvr>
  <p:transition spd="slow" advTm="102083">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59982"/>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COLLEGE OF TEACHER EDUCATION</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US" sz="1200" dirty="0">
                <a:solidFill>
                  <a:schemeClr val="bg1"/>
                </a:solidFill>
                <a:latin typeface="Arial Black" panose="020B0A04020102020204" pitchFamily="34" charset="0"/>
              </a:rPr>
              <a:t>ADVANCED STATISTICS AND PROBABILITY</a:t>
            </a:r>
          </a:p>
        </p:txBody>
      </p:sp>
      <p:pic>
        <p:nvPicPr>
          <p:cNvPr id="8" name="Picture 7">
            <a:extLst>
              <a:ext uri="{FF2B5EF4-FFF2-40B4-BE49-F238E27FC236}">
                <a16:creationId xmlns:a16="http://schemas.microsoft.com/office/drawing/2014/main" id="{AEF649E3-7252-4F49-AC77-576EF6BABA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41192" y="4235823"/>
            <a:ext cx="2862261" cy="2898403"/>
          </a:xfrm>
          <a:prstGeom prst="rect">
            <a:avLst/>
          </a:prstGeom>
          <a:ln>
            <a:noFill/>
          </a:ln>
        </p:spPr>
      </p:pic>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p:sp>
        <p:nvSpPr>
          <p:cNvPr id="2" name="Rectangle 1">
            <a:extLst>
              <a:ext uri="{FF2B5EF4-FFF2-40B4-BE49-F238E27FC236}">
                <a16:creationId xmlns:a16="http://schemas.microsoft.com/office/drawing/2014/main" id="{5D1E7083-8938-4EAB-9B4F-7F741927C4C3}"/>
              </a:ext>
            </a:extLst>
          </p:cNvPr>
          <p:cNvSpPr/>
          <p:nvPr/>
        </p:nvSpPr>
        <p:spPr>
          <a:xfrm>
            <a:off x="452437" y="895676"/>
            <a:ext cx="11287125" cy="2677656"/>
          </a:xfrm>
          <a:prstGeom prst="rect">
            <a:avLst/>
          </a:prstGeom>
        </p:spPr>
        <p:txBody>
          <a:bodyPr wrap="square">
            <a:spAutoFit/>
          </a:bodyPr>
          <a:lstStyle/>
          <a:p>
            <a:r>
              <a:rPr lang="en-US" sz="2800" dirty="0"/>
              <a:t>Probability is usually denoted by P, and the respective elements of the sample space (the outcomes) are denoted by A,B,C, etc. </a:t>
            </a:r>
          </a:p>
          <a:p>
            <a:endParaRPr lang="en-US" sz="2800" dirty="0"/>
          </a:p>
          <a:p>
            <a:r>
              <a:rPr lang="en-US" sz="2800" dirty="0"/>
              <a:t>The mathematical notation that indicates the probability that an outcome, A, happens is P(A). We use the following formula to calculate the probability of an outcome occurring: </a:t>
            </a:r>
            <a:endParaRPr lang="en-PH" sz="2800" b="1" dirty="0">
              <a:solidFill>
                <a:srgbClr val="FF0000"/>
              </a:solidFill>
              <a:latin typeface="Arial" panose="020B0604020202020204" pitchFamily="34" charset="0"/>
              <a:ea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CF87574B-4B5D-4EBA-8237-A9D11544636B}"/>
              </a:ext>
            </a:extLst>
          </p:cNvPr>
          <p:cNvPicPr>
            <a:picLocks noChangeAspect="1"/>
          </p:cNvPicPr>
          <p:nvPr/>
        </p:nvPicPr>
        <p:blipFill>
          <a:blip r:embed="rId7"/>
          <a:stretch>
            <a:fillRect/>
          </a:stretch>
        </p:blipFill>
        <p:spPr>
          <a:xfrm>
            <a:off x="1926432" y="3715556"/>
            <a:ext cx="7758112" cy="1328818"/>
          </a:xfrm>
          <a:prstGeom prst="rect">
            <a:avLst/>
          </a:prstGeom>
        </p:spPr>
      </p:pic>
    </p:spTree>
    <p:custDataLst>
      <p:tags r:id="rId1"/>
    </p:custDataLst>
    <p:extLst>
      <p:ext uri="{BB962C8B-B14F-4D97-AF65-F5344CB8AC3E}">
        <p14:creationId xmlns:p14="http://schemas.microsoft.com/office/powerpoint/2010/main" val="2091453649"/>
      </p:ext>
    </p:extLst>
  </p:cSld>
  <p:clrMapOvr>
    <a:masterClrMapping/>
  </p:clrMapOvr>
  <p:transition spd="slow" advTm="102083">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59982"/>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COLLEGE OF TEACHER EDUCATION</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US" sz="1200" dirty="0">
                <a:solidFill>
                  <a:schemeClr val="bg1"/>
                </a:solidFill>
                <a:latin typeface="Arial Black" panose="020B0A04020102020204" pitchFamily="34" charset="0"/>
              </a:rPr>
              <a:t>ADVANCED STATISTICS AND PROBABILITY</a:t>
            </a:r>
          </a:p>
        </p:txBody>
      </p:sp>
      <p:pic>
        <p:nvPicPr>
          <p:cNvPr id="8" name="Picture 7">
            <a:extLst>
              <a:ext uri="{FF2B5EF4-FFF2-40B4-BE49-F238E27FC236}">
                <a16:creationId xmlns:a16="http://schemas.microsoft.com/office/drawing/2014/main" id="{AEF649E3-7252-4F49-AC77-576EF6BABA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41192" y="4235823"/>
            <a:ext cx="2862261" cy="2898403"/>
          </a:xfrm>
          <a:prstGeom prst="rect">
            <a:avLst/>
          </a:prstGeom>
          <a:ln>
            <a:noFill/>
          </a:ln>
        </p:spPr>
      </p:pic>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p:pic>
        <p:nvPicPr>
          <p:cNvPr id="3" name="Picture 2">
            <a:extLst>
              <a:ext uri="{FF2B5EF4-FFF2-40B4-BE49-F238E27FC236}">
                <a16:creationId xmlns:a16="http://schemas.microsoft.com/office/drawing/2014/main" id="{D95E8010-9B4B-4F19-8BE3-DF4A8D5ED7B0}"/>
              </a:ext>
            </a:extLst>
          </p:cNvPr>
          <p:cNvPicPr>
            <a:picLocks noChangeAspect="1"/>
          </p:cNvPicPr>
          <p:nvPr/>
        </p:nvPicPr>
        <p:blipFill>
          <a:blip r:embed="rId7"/>
          <a:stretch>
            <a:fillRect/>
          </a:stretch>
        </p:blipFill>
        <p:spPr>
          <a:xfrm>
            <a:off x="983457" y="482737"/>
            <a:ext cx="9644062" cy="5673986"/>
          </a:xfrm>
          <a:prstGeom prst="rect">
            <a:avLst/>
          </a:prstGeom>
        </p:spPr>
      </p:pic>
    </p:spTree>
    <p:custDataLst>
      <p:tags r:id="rId1"/>
    </p:custDataLst>
    <p:extLst>
      <p:ext uri="{BB962C8B-B14F-4D97-AF65-F5344CB8AC3E}">
        <p14:creationId xmlns:p14="http://schemas.microsoft.com/office/powerpoint/2010/main" val="1684779493"/>
      </p:ext>
    </p:extLst>
  </p:cSld>
  <p:clrMapOvr>
    <a:masterClrMapping/>
  </p:clrMapOvr>
  <p:transition spd="slow" advTm="102083">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59982"/>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COLLEGE OF TEACHER EDUCATION</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US" sz="1200" dirty="0">
                <a:solidFill>
                  <a:schemeClr val="bg1"/>
                </a:solidFill>
                <a:latin typeface="Arial Black" panose="020B0A04020102020204" pitchFamily="34" charset="0"/>
              </a:rPr>
              <a:t>ADVANCED STATISTICS AND PROBABILITY</a:t>
            </a:r>
          </a:p>
        </p:txBody>
      </p:sp>
      <p:pic>
        <p:nvPicPr>
          <p:cNvPr id="8" name="Picture 7">
            <a:extLst>
              <a:ext uri="{FF2B5EF4-FFF2-40B4-BE49-F238E27FC236}">
                <a16:creationId xmlns:a16="http://schemas.microsoft.com/office/drawing/2014/main" id="{AEF649E3-7252-4F49-AC77-576EF6BABA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41192" y="4235823"/>
            <a:ext cx="2862261" cy="2898403"/>
          </a:xfrm>
          <a:prstGeom prst="rect">
            <a:avLst/>
          </a:prstGeom>
          <a:ln>
            <a:noFill/>
          </a:ln>
        </p:spPr>
      </p:pic>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p:sp>
        <p:nvSpPr>
          <p:cNvPr id="2" name="Rectangle 1">
            <a:extLst>
              <a:ext uri="{FF2B5EF4-FFF2-40B4-BE49-F238E27FC236}">
                <a16:creationId xmlns:a16="http://schemas.microsoft.com/office/drawing/2014/main" id="{5D1E7083-8938-4EAB-9B4F-7F741927C4C3}"/>
              </a:ext>
            </a:extLst>
          </p:cNvPr>
          <p:cNvSpPr/>
          <p:nvPr/>
        </p:nvSpPr>
        <p:spPr>
          <a:xfrm>
            <a:off x="352424" y="1283045"/>
            <a:ext cx="11287125" cy="3970318"/>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Operations with Sets </a:t>
            </a:r>
          </a:p>
          <a:p>
            <a:r>
              <a:rPr lang="en-US" sz="2800" b="1" dirty="0">
                <a:latin typeface="Arial" panose="020B0604020202020204" pitchFamily="34" charset="0"/>
                <a:cs typeface="Arial" panose="020B0604020202020204" pitchFamily="34" charset="0"/>
              </a:rPr>
              <a:t>Union and Intersection </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The </a:t>
            </a:r>
            <a:r>
              <a:rPr lang="en-US" sz="2800" b="1" dirty="0">
                <a:latin typeface="Arial" panose="020B0604020202020204" pitchFamily="34" charset="0"/>
                <a:cs typeface="Arial" panose="020B0604020202020204" pitchFamily="34" charset="0"/>
              </a:rPr>
              <a:t>union of events </a:t>
            </a:r>
            <a:r>
              <a:rPr lang="en-US" sz="2800" dirty="0">
                <a:latin typeface="Arial" panose="020B0604020202020204" pitchFamily="34" charset="0"/>
                <a:cs typeface="Arial" panose="020B0604020202020204" pitchFamily="34" charset="0"/>
              </a:rPr>
              <a:t>A and B occurs if either event A, event B, or both occur in a single performance of an experiment. </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We denote the union of the two events by the symbol A∪B. You read this as either </a:t>
            </a:r>
            <a:r>
              <a:rPr lang="en-US" sz="2800" b="1" dirty="0">
                <a:latin typeface="Arial" panose="020B0604020202020204" pitchFamily="34" charset="0"/>
                <a:cs typeface="Arial" panose="020B0604020202020204" pitchFamily="34" charset="0"/>
              </a:rPr>
              <a:t>“A union B” or “A or B.” A∪B </a:t>
            </a:r>
            <a:r>
              <a:rPr lang="en-US" sz="2800" dirty="0">
                <a:latin typeface="Arial" panose="020B0604020202020204" pitchFamily="34" charset="0"/>
                <a:cs typeface="Arial" panose="020B0604020202020204" pitchFamily="34" charset="0"/>
              </a:rPr>
              <a:t>means everything that is in set A or in set B or in both sets.</a:t>
            </a:r>
            <a:endParaRPr lang="en-PH" sz="2800" b="1" dirty="0">
              <a:solidFill>
                <a:srgbClr val="FF0000"/>
              </a:solidFill>
              <a:latin typeface="Arial" panose="020B0604020202020204" pitchFamily="34" charset="0"/>
              <a:ea typeface="Times New Roman" panose="02020603050405020304" pitchFamily="18" charset="0"/>
              <a:cs typeface="Arial" panose="020B0604020202020204" pitchFamily="34" charset="0"/>
            </a:endParaRPr>
          </a:p>
        </p:txBody>
      </p:sp>
    </p:spTree>
    <p:custDataLst>
      <p:tags r:id="rId1"/>
    </p:custDataLst>
    <p:extLst>
      <p:ext uri="{BB962C8B-B14F-4D97-AF65-F5344CB8AC3E}">
        <p14:creationId xmlns:p14="http://schemas.microsoft.com/office/powerpoint/2010/main" val="1083340191"/>
      </p:ext>
    </p:extLst>
  </p:cSld>
  <p:clrMapOvr>
    <a:masterClrMapping/>
  </p:clrMapOvr>
  <p:transition spd="slow" advTm="102083">
    <p:push dir="u"/>
  </p:transition>
</p:sld>
</file>

<file path=ppt/tags/tag1.xml><?xml version="1.0" encoding="utf-8"?>
<p:tagLst xmlns:a="http://schemas.openxmlformats.org/drawingml/2006/main" xmlns:r="http://schemas.openxmlformats.org/officeDocument/2006/relationships" xmlns:p="http://schemas.openxmlformats.org/presentationml/2006/main">
  <p:tag name="TIMING" val="|2.9|2.5|0.7"/>
</p:tagLst>
</file>

<file path=ppt/tags/tag10.xml><?xml version="1.0" encoding="utf-8"?>
<p:tagLst xmlns:a="http://schemas.openxmlformats.org/drawingml/2006/main" xmlns:r="http://schemas.openxmlformats.org/officeDocument/2006/relationships" xmlns:p="http://schemas.openxmlformats.org/presentationml/2006/main">
  <p:tag name="TIMING" val="|2"/>
</p:tagLst>
</file>

<file path=ppt/tags/tag11.xml><?xml version="1.0" encoding="utf-8"?>
<p:tagLst xmlns:a="http://schemas.openxmlformats.org/drawingml/2006/main" xmlns:r="http://schemas.openxmlformats.org/officeDocument/2006/relationships" xmlns:p="http://schemas.openxmlformats.org/presentationml/2006/main">
  <p:tag name="TIMING" val="|2"/>
</p:tagLst>
</file>

<file path=ppt/tags/tag12.xml><?xml version="1.0" encoding="utf-8"?>
<p:tagLst xmlns:a="http://schemas.openxmlformats.org/drawingml/2006/main" xmlns:r="http://schemas.openxmlformats.org/officeDocument/2006/relationships" xmlns:p="http://schemas.openxmlformats.org/presentationml/2006/main">
  <p:tag name="TIMING" val="|2"/>
</p:tagLst>
</file>

<file path=ppt/tags/tag13.xml><?xml version="1.0" encoding="utf-8"?>
<p:tagLst xmlns:a="http://schemas.openxmlformats.org/drawingml/2006/main" xmlns:r="http://schemas.openxmlformats.org/officeDocument/2006/relationships" xmlns:p="http://schemas.openxmlformats.org/presentationml/2006/main">
  <p:tag name="TIMING" val="|2"/>
</p:tagLst>
</file>

<file path=ppt/tags/tag14.xml><?xml version="1.0" encoding="utf-8"?>
<p:tagLst xmlns:a="http://schemas.openxmlformats.org/drawingml/2006/main" xmlns:r="http://schemas.openxmlformats.org/officeDocument/2006/relationships" xmlns:p="http://schemas.openxmlformats.org/presentationml/2006/main">
  <p:tag name="TIMING" val="|2"/>
</p:tagLst>
</file>

<file path=ppt/tags/tag15.xml><?xml version="1.0" encoding="utf-8"?>
<p:tagLst xmlns:a="http://schemas.openxmlformats.org/drawingml/2006/main" xmlns:r="http://schemas.openxmlformats.org/officeDocument/2006/relationships" xmlns:p="http://schemas.openxmlformats.org/presentationml/2006/main">
  <p:tag name="TIMING" val="|2"/>
</p:tagLst>
</file>

<file path=ppt/tags/tag16.xml><?xml version="1.0" encoding="utf-8"?>
<p:tagLst xmlns:a="http://schemas.openxmlformats.org/drawingml/2006/main" xmlns:r="http://schemas.openxmlformats.org/officeDocument/2006/relationships" xmlns:p="http://schemas.openxmlformats.org/presentationml/2006/main">
  <p:tag name="TIMING" val="|2"/>
</p:tagLst>
</file>

<file path=ppt/tags/tag17.xml><?xml version="1.0" encoding="utf-8"?>
<p:tagLst xmlns:a="http://schemas.openxmlformats.org/drawingml/2006/main" xmlns:r="http://schemas.openxmlformats.org/officeDocument/2006/relationships" xmlns:p="http://schemas.openxmlformats.org/presentationml/2006/main">
  <p:tag name="TIMING" val="|2"/>
</p:tagLst>
</file>

<file path=ppt/tags/tag18.xml><?xml version="1.0" encoding="utf-8"?>
<p:tagLst xmlns:a="http://schemas.openxmlformats.org/drawingml/2006/main" xmlns:r="http://schemas.openxmlformats.org/officeDocument/2006/relationships" xmlns:p="http://schemas.openxmlformats.org/presentationml/2006/main">
  <p:tag name="TIMING" val="|2"/>
</p:tagLst>
</file>

<file path=ppt/tags/tag19.xml><?xml version="1.0" encoding="utf-8"?>
<p:tagLst xmlns:a="http://schemas.openxmlformats.org/drawingml/2006/main" xmlns:r="http://schemas.openxmlformats.org/officeDocument/2006/relationships" xmlns:p="http://schemas.openxmlformats.org/presentationml/2006/main">
  <p:tag name="TIMING" val="|2"/>
</p:tagLst>
</file>

<file path=ppt/tags/tag2.xml><?xml version="1.0" encoding="utf-8"?>
<p:tagLst xmlns:a="http://schemas.openxmlformats.org/drawingml/2006/main" xmlns:r="http://schemas.openxmlformats.org/officeDocument/2006/relationships" xmlns:p="http://schemas.openxmlformats.org/presentationml/2006/main">
  <p:tag name="TIMING" val="|2"/>
</p:tagLst>
</file>

<file path=ppt/tags/tag20.xml><?xml version="1.0" encoding="utf-8"?>
<p:tagLst xmlns:a="http://schemas.openxmlformats.org/drawingml/2006/main" xmlns:r="http://schemas.openxmlformats.org/officeDocument/2006/relationships" xmlns:p="http://schemas.openxmlformats.org/presentationml/2006/main">
  <p:tag name="TIMING" val="|2"/>
</p:tagLst>
</file>

<file path=ppt/tags/tag21.xml><?xml version="1.0" encoding="utf-8"?>
<p:tagLst xmlns:a="http://schemas.openxmlformats.org/drawingml/2006/main" xmlns:r="http://schemas.openxmlformats.org/officeDocument/2006/relationships" xmlns:p="http://schemas.openxmlformats.org/presentationml/2006/main">
  <p:tag name="TIMING" val="|2"/>
</p:tagLst>
</file>

<file path=ppt/tags/tag22.xml><?xml version="1.0" encoding="utf-8"?>
<p:tagLst xmlns:a="http://schemas.openxmlformats.org/drawingml/2006/main" xmlns:r="http://schemas.openxmlformats.org/officeDocument/2006/relationships" xmlns:p="http://schemas.openxmlformats.org/presentationml/2006/main">
  <p:tag name="TIMING" val="|2"/>
</p:tagLst>
</file>

<file path=ppt/tags/tag23.xml><?xml version="1.0" encoding="utf-8"?>
<p:tagLst xmlns:a="http://schemas.openxmlformats.org/drawingml/2006/main" xmlns:r="http://schemas.openxmlformats.org/officeDocument/2006/relationships" xmlns:p="http://schemas.openxmlformats.org/presentationml/2006/main">
  <p:tag name="TIMING" val="|2"/>
</p:tagLst>
</file>

<file path=ppt/tags/tag24.xml><?xml version="1.0" encoding="utf-8"?>
<p:tagLst xmlns:a="http://schemas.openxmlformats.org/drawingml/2006/main" xmlns:r="http://schemas.openxmlformats.org/officeDocument/2006/relationships" xmlns:p="http://schemas.openxmlformats.org/presentationml/2006/main">
  <p:tag name="TIMING" val="|2"/>
</p:tagLst>
</file>

<file path=ppt/tags/tag25.xml><?xml version="1.0" encoding="utf-8"?>
<p:tagLst xmlns:a="http://schemas.openxmlformats.org/drawingml/2006/main" xmlns:r="http://schemas.openxmlformats.org/officeDocument/2006/relationships" xmlns:p="http://schemas.openxmlformats.org/presentationml/2006/main">
  <p:tag name="TIMING" val="|2"/>
</p:tagLst>
</file>

<file path=ppt/tags/tag26.xml><?xml version="1.0" encoding="utf-8"?>
<p:tagLst xmlns:a="http://schemas.openxmlformats.org/drawingml/2006/main" xmlns:r="http://schemas.openxmlformats.org/officeDocument/2006/relationships" xmlns:p="http://schemas.openxmlformats.org/presentationml/2006/main">
  <p:tag name="TIMING" val="|2"/>
</p:tagLst>
</file>

<file path=ppt/tags/tag27.xml><?xml version="1.0" encoding="utf-8"?>
<p:tagLst xmlns:a="http://schemas.openxmlformats.org/drawingml/2006/main" xmlns:r="http://schemas.openxmlformats.org/officeDocument/2006/relationships" xmlns:p="http://schemas.openxmlformats.org/presentationml/2006/main">
  <p:tag name="TIMING" val="|2"/>
</p:tagLst>
</file>

<file path=ppt/tags/tag28.xml><?xml version="1.0" encoding="utf-8"?>
<p:tagLst xmlns:a="http://schemas.openxmlformats.org/drawingml/2006/main" xmlns:r="http://schemas.openxmlformats.org/officeDocument/2006/relationships" xmlns:p="http://schemas.openxmlformats.org/presentationml/2006/main">
  <p:tag name="TIMING" val="|2"/>
</p:tagLst>
</file>

<file path=ppt/tags/tag29.xml><?xml version="1.0" encoding="utf-8"?>
<p:tagLst xmlns:a="http://schemas.openxmlformats.org/drawingml/2006/main" xmlns:r="http://schemas.openxmlformats.org/officeDocument/2006/relationships" xmlns:p="http://schemas.openxmlformats.org/presentationml/2006/main">
  <p:tag name="TIMING" val="|2"/>
</p:tagLst>
</file>

<file path=ppt/tags/tag3.xml><?xml version="1.0" encoding="utf-8"?>
<p:tagLst xmlns:a="http://schemas.openxmlformats.org/drawingml/2006/main" xmlns:r="http://schemas.openxmlformats.org/officeDocument/2006/relationships" xmlns:p="http://schemas.openxmlformats.org/presentationml/2006/main">
  <p:tag name="TIMING" val="|2"/>
</p:tagLst>
</file>

<file path=ppt/tags/tag4.xml><?xml version="1.0" encoding="utf-8"?>
<p:tagLst xmlns:a="http://schemas.openxmlformats.org/drawingml/2006/main" xmlns:r="http://schemas.openxmlformats.org/officeDocument/2006/relationships" xmlns:p="http://schemas.openxmlformats.org/presentationml/2006/main">
  <p:tag name="TIMING" val="|2"/>
</p:tagLst>
</file>

<file path=ppt/tags/tag5.xml><?xml version="1.0" encoding="utf-8"?>
<p:tagLst xmlns:a="http://schemas.openxmlformats.org/drawingml/2006/main" xmlns:r="http://schemas.openxmlformats.org/officeDocument/2006/relationships" xmlns:p="http://schemas.openxmlformats.org/presentationml/2006/main">
  <p:tag name="TIMING" val="|2"/>
</p:tagLst>
</file>

<file path=ppt/tags/tag6.xml><?xml version="1.0" encoding="utf-8"?>
<p:tagLst xmlns:a="http://schemas.openxmlformats.org/drawingml/2006/main" xmlns:r="http://schemas.openxmlformats.org/officeDocument/2006/relationships" xmlns:p="http://schemas.openxmlformats.org/presentationml/2006/main">
  <p:tag name="TIMING" val="|2"/>
</p:tagLst>
</file>

<file path=ppt/tags/tag7.xml><?xml version="1.0" encoding="utf-8"?>
<p:tagLst xmlns:a="http://schemas.openxmlformats.org/drawingml/2006/main" xmlns:r="http://schemas.openxmlformats.org/officeDocument/2006/relationships" xmlns:p="http://schemas.openxmlformats.org/presentationml/2006/main">
  <p:tag name="TIMING" val="|2"/>
</p:tagLst>
</file>

<file path=ppt/tags/tag8.xml><?xml version="1.0" encoding="utf-8"?>
<p:tagLst xmlns:a="http://schemas.openxmlformats.org/drawingml/2006/main" xmlns:r="http://schemas.openxmlformats.org/officeDocument/2006/relationships" xmlns:p="http://schemas.openxmlformats.org/presentationml/2006/main">
  <p:tag name="TIMING" val="|2"/>
</p:tagLst>
</file>

<file path=ppt/tags/tag9.xml><?xml version="1.0" encoding="utf-8"?>
<p:tagLst xmlns:a="http://schemas.openxmlformats.org/drawingml/2006/main" xmlns:r="http://schemas.openxmlformats.org/officeDocument/2006/relationships" xmlns:p="http://schemas.openxmlformats.org/presentationml/2006/main">
  <p:tag name="TIMING" val="|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1117</TotalTime>
  <Words>2070</Words>
  <Application>Microsoft Office PowerPoint</Application>
  <PresentationFormat>Widescreen</PresentationFormat>
  <Paragraphs>214</Paragraphs>
  <Slides>29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Arial Black</vt:lpstr>
      <vt:lpstr>Bernard MT Condensed</vt:lpstr>
      <vt:lpstr>Calibri</vt:lpstr>
      <vt:lpstr>Calibri Light</vt:lpstr>
      <vt:lpstr>Cambria Math</vt:lpstr>
      <vt:lpstr>Times New Roman</vt:lpstr>
      <vt:lpstr>Wingdings</vt:lpstr>
      <vt:lpstr>Office Theme</vt:lpstr>
      <vt:lpstr>ADVANCED STATISTIC AND PROBILITY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lodilyn mogol</dc:creator>
  <cp:lastModifiedBy>lodilyn mogol</cp:lastModifiedBy>
  <cp:revision>108</cp:revision>
  <dcterms:created xsi:type="dcterms:W3CDTF">2022-08-24T01:14:55Z</dcterms:created>
  <dcterms:modified xsi:type="dcterms:W3CDTF">2024-03-08T01:03:20Z</dcterms:modified>
</cp:coreProperties>
</file>